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  <p:sldMasterId id="2147483867" r:id="rId2"/>
    <p:sldMasterId id="2147483870" r:id="rId3"/>
  </p:sldMasterIdLst>
  <p:notesMasterIdLst>
    <p:notesMasterId r:id="rId42"/>
  </p:notesMasterIdLst>
  <p:handoutMasterIdLst>
    <p:handoutMasterId r:id="rId43"/>
  </p:handoutMasterIdLst>
  <p:sldIdLst>
    <p:sldId id="256" r:id="rId4"/>
    <p:sldId id="257" r:id="rId5"/>
    <p:sldId id="268" r:id="rId6"/>
    <p:sldId id="262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8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Ínicio" id="{E75A938B-4983-4980-B367-F20910FF0C21}">
          <p14:sldIdLst>
            <p14:sldId id="256"/>
            <p14:sldId id="257"/>
          </p14:sldIdLst>
        </p14:section>
        <p14:section name="Introdução" id="{03E7FE1B-A5DD-4B6C-9763-5139745BFA3A}">
          <p14:sldIdLst>
            <p14:sldId id="268"/>
            <p14:sldId id="262"/>
            <p14:sldId id="269"/>
            <p14:sldId id="270"/>
            <p14:sldId id="271"/>
          </p14:sldIdLst>
        </p14:section>
        <p14:section name="Casos de esutdo" id="{920E4718-75EC-4CC5-B105-087F3D3B40F4}">
          <p14:sldIdLst>
            <p14:sldId id="272"/>
            <p14:sldId id="273"/>
            <p14:sldId id="274"/>
            <p14:sldId id="275"/>
          </p14:sldIdLst>
        </p14:section>
        <p14:section name="Estado da arte" id="{7352DB42-2E81-44A1-AD17-096674D33606}">
          <p14:sldIdLst>
            <p14:sldId id="276"/>
            <p14:sldId id="277"/>
            <p14:sldId id="279"/>
          </p14:sldIdLst>
        </p14:section>
        <p14:section name="Plano de trabalho" id="{7F3673D3-A4EB-4714-86CD-E48840A0C45C}">
          <p14:sldIdLst>
            <p14:sldId id="280"/>
            <p14:sldId id="281"/>
          </p14:sldIdLst>
        </p14:section>
        <p14:section name="Trabalho realizado" id="{D73DB3F0-9B55-4E98-996F-34DF6974899C}">
          <p14:sldIdLst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Conclusão" id="{CDA4C2B8-72B4-4363-8413-B29EE9DC540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4E213"/>
    <a:srgbClr val="7030A0"/>
    <a:srgbClr val="27221C"/>
    <a:srgbClr val="FBE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15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EA2E44A-5099-E23F-AF32-C64072A0E6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212A259-F41C-5A80-DA1E-24BC8B3A02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9FB33-A2EF-4F2F-BCB8-CAF7DF0CACC7}" type="datetimeFigureOut">
              <a:rPr lang="pt-PT" smtClean="0"/>
              <a:t>17/01/2024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547D22A-8692-FA9B-D357-CED3DDD4EC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8E3E4E4-13FC-411D-B035-8897637E49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99496-5232-42AB-A30C-685CBB5AFFE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82373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2B84-7422-4CD3-B44E-DB42DF753E39}" type="datetimeFigureOut">
              <a:rPr lang="pt-PT" smtClean="0"/>
              <a:t>17/01/2024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4303-33A1-4D1D-B8AC-7EC98D783E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51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8257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63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683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imagem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dpi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contraste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Conversor</a:t>
            </a:r>
            <a:r>
              <a:rPr lang="en-US" dirty="0"/>
              <a:t> para </a:t>
            </a:r>
            <a:r>
              <a:rPr lang="en-US" dirty="0" err="1"/>
              <a:t>esturtura</a:t>
            </a:r>
            <a:r>
              <a:rPr lang="en-US" dirty="0"/>
              <a:t> de dados OCR Tree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de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conteúdo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output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5775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293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8985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68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763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410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661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54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8683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405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5829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3220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11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70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003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1970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1457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5631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9664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418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897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0457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1901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1382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262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33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9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232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98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232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9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60000" y="3333480"/>
            <a:ext cx="553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933600" y="3333472"/>
            <a:ext cx="3293200" cy="2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60000" y="4603547"/>
            <a:ext cx="553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561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6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83" name="Google Shape;83;p1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600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600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45384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5384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45384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9600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9600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45384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384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45384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420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45546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44386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985011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8690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45546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6"/>
          </p:nvPr>
        </p:nvSpPr>
        <p:spPr>
          <a:xfrm>
            <a:off x="44386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7"/>
          </p:nvPr>
        </p:nvSpPr>
        <p:spPr>
          <a:xfrm>
            <a:off x="985011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8"/>
          </p:nvPr>
        </p:nvSpPr>
        <p:spPr>
          <a:xfrm>
            <a:off x="8690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1833600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9" hasCustomPrompt="1"/>
          </p:nvPr>
        </p:nvSpPr>
        <p:spPr>
          <a:xfrm>
            <a:off x="54032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13" hasCustomPrompt="1"/>
          </p:nvPr>
        </p:nvSpPr>
        <p:spPr>
          <a:xfrm>
            <a:off x="1833600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14" hasCustomPrompt="1"/>
          </p:nvPr>
        </p:nvSpPr>
        <p:spPr>
          <a:xfrm>
            <a:off x="54032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6"/>
          </p:nvPr>
        </p:nvSpPr>
        <p:spPr>
          <a:xfrm>
            <a:off x="81242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7"/>
          </p:nvPr>
        </p:nvSpPr>
        <p:spPr>
          <a:xfrm>
            <a:off x="80082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8"/>
          </p:nvPr>
        </p:nvSpPr>
        <p:spPr>
          <a:xfrm>
            <a:off x="81242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9"/>
          </p:nvPr>
        </p:nvSpPr>
        <p:spPr>
          <a:xfrm>
            <a:off x="80082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20" hasCustomPrompt="1"/>
          </p:nvPr>
        </p:nvSpPr>
        <p:spPr>
          <a:xfrm>
            <a:off x="89728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1" hasCustomPrompt="1"/>
          </p:nvPr>
        </p:nvSpPr>
        <p:spPr>
          <a:xfrm>
            <a:off x="89728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9674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22" name="Google Shape;122;p1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4523533" y="4313433"/>
            <a:ext cx="6703200" cy="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523533" y="1647067"/>
            <a:ext cx="6622000" cy="2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46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8893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chemeClr val="dk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2758200" y="2571767"/>
            <a:ext cx="6675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2758200" y="3865884"/>
            <a:ext cx="6675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1946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52800" y="1644800"/>
            <a:ext cx="61748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320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68800" y="-448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959917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40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title" hasCustomPrompt="1"/>
          </p:nvPr>
        </p:nvSpPr>
        <p:spPr>
          <a:xfrm>
            <a:off x="1623133" y="15296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23887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48" name="Google Shape;148;p2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5065367" y="3617633"/>
            <a:ext cx="61648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065367" y="1589585"/>
            <a:ext cx="6164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4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12726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ctrTitle"/>
          </p:nvPr>
        </p:nvSpPr>
        <p:spPr>
          <a:xfrm>
            <a:off x="2564200" y="1807007"/>
            <a:ext cx="7063600" cy="1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3170800" y="3875793"/>
            <a:ext cx="5850400" cy="7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060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446400" y="2902537"/>
            <a:ext cx="455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 hasCustomPrompt="1"/>
          </p:nvPr>
        </p:nvSpPr>
        <p:spPr>
          <a:xfrm>
            <a:off x="6446400" y="1515452"/>
            <a:ext cx="3293200" cy="1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6446400" y="4121233"/>
            <a:ext cx="3293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372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2549967" y="28119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3497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441000" y="4165233"/>
            <a:ext cx="73100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58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2" name="Google Shape;172;p2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968567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968567" y="3744733"/>
            <a:ext cx="5120000" cy="21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4866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1186767" y="1652433"/>
            <a:ext cx="47160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1186784" y="2846505"/>
            <a:ext cx="45752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5780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7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105967" y="2044856"/>
            <a:ext cx="46708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105967" y="3241556"/>
            <a:ext cx="46708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6360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635101" y="1652420"/>
            <a:ext cx="39824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1635116" y="2846500"/>
            <a:ext cx="39824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93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00" name="Google Shape;200;p2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2877600" y="2082367"/>
            <a:ext cx="6436800" cy="3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04" name="Google Shape;204;p29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946567" y="5858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7803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6280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58564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 flipH="1">
            <a:off x="6103400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 flipH="1">
            <a:off x="6103400" y="4322917"/>
            <a:ext cx="51200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88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728204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6601371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28204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601371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976033" y="5867105"/>
            <a:ext cx="10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86355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6580089" y="2044856"/>
            <a:ext cx="42416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6580089" y="3241556"/>
            <a:ext cx="42416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3070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21" name="Google Shape;221;p3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9600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62804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26" name="Google Shape;226;p33"/>
          <p:cNvCxnSpPr/>
          <p:nvPr/>
        </p:nvCxnSpPr>
        <p:spPr>
          <a:xfrm>
            <a:off x="6096005" y="1937239"/>
            <a:ext cx="0" cy="340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23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dk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6414900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2"/>
          </p:nvPr>
        </p:nvSpPr>
        <p:spPr>
          <a:xfrm flipH="1">
            <a:off x="1973425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6414900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3"/>
          </p:nvPr>
        </p:nvSpPr>
        <p:spPr>
          <a:xfrm flipH="1">
            <a:off x="1973419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6414728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5"/>
          </p:nvPr>
        </p:nvSpPr>
        <p:spPr>
          <a:xfrm>
            <a:off x="6414733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 flipH="1">
            <a:off x="1973425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7"/>
          </p:nvPr>
        </p:nvSpPr>
        <p:spPr>
          <a:xfrm flipH="1">
            <a:off x="1973419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119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41" name="Google Shape;241;p3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2"/>
          </p:nvPr>
        </p:nvSpPr>
        <p:spPr>
          <a:xfrm>
            <a:off x="1067584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1067584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3"/>
          </p:nvPr>
        </p:nvSpPr>
        <p:spPr>
          <a:xfrm>
            <a:off x="4646072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646072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5"/>
          </p:nvPr>
        </p:nvSpPr>
        <p:spPr>
          <a:xfrm>
            <a:off x="8216775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216775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2219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53" name="Google Shape;253;p3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600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9600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3"/>
          </p:nvPr>
        </p:nvSpPr>
        <p:spPr>
          <a:xfrm>
            <a:off x="4539584" y="16482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4"/>
          </p:nvPr>
        </p:nvSpPr>
        <p:spPr>
          <a:xfrm>
            <a:off x="4539584" y="24046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5"/>
          </p:nvPr>
        </p:nvSpPr>
        <p:spPr>
          <a:xfrm>
            <a:off x="81168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6"/>
          </p:nvPr>
        </p:nvSpPr>
        <p:spPr>
          <a:xfrm>
            <a:off x="81168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634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510833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785433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2"/>
          </p:nvPr>
        </p:nvSpPr>
        <p:spPr>
          <a:xfrm>
            <a:off x="4790400" y="3940233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3"/>
          </p:nvPr>
        </p:nvSpPr>
        <p:spPr>
          <a:xfrm>
            <a:off x="5065000" y="4646633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"/>
          </p:nvPr>
        </p:nvSpPr>
        <p:spPr>
          <a:xfrm>
            <a:off x="8069967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5"/>
          </p:nvPr>
        </p:nvSpPr>
        <p:spPr>
          <a:xfrm>
            <a:off x="8344567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74764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74" name="Google Shape;274;p3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2"/>
          </p:nvPr>
        </p:nvSpPr>
        <p:spPr>
          <a:xfrm>
            <a:off x="159448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"/>
          </p:nvPr>
        </p:nvSpPr>
        <p:spPr>
          <a:xfrm>
            <a:off x="159448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3"/>
          </p:nvPr>
        </p:nvSpPr>
        <p:spPr>
          <a:xfrm>
            <a:off x="677472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4"/>
          </p:nvPr>
        </p:nvSpPr>
        <p:spPr>
          <a:xfrm>
            <a:off x="677472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5"/>
          </p:nvPr>
        </p:nvSpPr>
        <p:spPr>
          <a:xfrm>
            <a:off x="159448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6"/>
          </p:nvPr>
        </p:nvSpPr>
        <p:spPr>
          <a:xfrm>
            <a:off x="159448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7"/>
          </p:nvPr>
        </p:nvSpPr>
        <p:spPr>
          <a:xfrm>
            <a:off x="677472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8"/>
          </p:nvPr>
        </p:nvSpPr>
        <p:spPr>
          <a:xfrm>
            <a:off x="677472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2848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88" name="Google Shape;288;p3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109139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"/>
          </p:nvPr>
        </p:nvSpPr>
        <p:spPr>
          <a:xfrm>
            <a:off x="1109137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3"/>
          </p:nvPr>
        </p:nvSpPr>
        <p:spPr>
          <a:xfrm>
            <a:off x="8117715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"/>
          </p:nvPr>
        </p:nvSpPr>
        <p:spPr>
          <a:xfrm>
            <a:off x="8117715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5"/>
          </p:nvPr>
        </p:nvSpPr>
        <p:spPr>
          <a:xfrm>
            <a:off x="1109139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6"/>
          </p:nvPr>
        </p:nvSpPr>
        <p:spPr>
          <a:xfrm>
            <a:off x="1109137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7"/>
          </p:nvPr>
        </p:nvSpPr>
        <p:spPr>
          <a:xfrm>
            <a:off x="8117715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8117715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713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4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02" name="Google Shape;302;p4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2"/>
          </p:nvPr>
        </p:nvSpPr>
        <p:spPr>
          <a:xfrm>
            <a:off x="973175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973175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 idx="3"/>
          </p:nvPr>
        </p:nvSpPr>
        <p:spPr>
          <a:xfrm>
            <a:off x="4569713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4"/>
          </p:nvPr>
        </p:nvSpPr>
        <p:spPr>
          <a:xfrm>
            <a:off x="4569713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5"/>
          </p:nvPr>
        </p:nvSpPr>
        <p:spPr>
          <a:xfrm>
            <a:off x="973175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973175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7"/>
          </p:nvPr>
        </p:nvSpPr>
        <p:spPr>
          <a:xfrm>
            <a:off x="4569713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4569713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8158067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3"/>
          </p:nvPr>
        </p:nvSpPr>
        <p:spPr>
          <a:xfrm>
            <a:off x="8158067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14"/>
          </p:nvPr>
        </p:nvSpPr>
        <p:spPr>
          <a:xfrm>
            <a:off x="8158067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5"/>
          </p:nvPr>
        </p:nvSpPr>
        <p:spPr>
          <a:xfrm>
            <a:off x="8158067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39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4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20" name="Google Shape;320;p4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1"/>
          <p:cNvSpPr txBox="1">
            <a:spLocks noGrp="1"/>
          </p:cNvSpPr>
          <p:nvPr>
            <p:ph type="title" hasCustomPrompt="1"/>
          </p:nvPr>
        </p:nvSpPr>
        <p:spPr>
          <a:xfrm>
            <a:off x="966563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966563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2" hasCustomPrompt="1"/>
          </p:nvPr>
        </p:nvSpPr>
        <p:spPr>
          <a:xfrm>
            <a:off x="3007115" y="25268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3"/>
          </p:nvPr>
        </p:nvSpPr>
        <p:spPr>
          <a:xfrm>
            <a:off x="3007115" y="364796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 idx="4" hasCustomPrompt="1"/>
          </p:nvPr>
        </p:nvSpPr>
        <p:spPr>
          <a:xfrm>
            <a:off x="5035037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7" name="Google Shape;327;p41"/>
          <p:cNvSpPr txBox="1">
            <a:spLocks noGrp="1"/>
          </p:cNvSpPr>
          <p:nvPr>
            <p:ph type="subTitle" idx="5"/>
          </p:nvPr>
        </p:nvSpPr>
        <p:spPr>
          <a:xfrm>
            <a:off x="5035037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476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" name="Google Shape;44;p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215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1" name="Google Shape;331;p4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 idx="2"/>
          </p:nvPr>
        </p:nvSpPr>
        <p:spPr>
          <a:xfrm>
            <a:off x="965409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965409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 idx="3"/>
          </p:nvPr>
        </p:nvSpPr>
        <p:spPr>
          <a:xfrm>
            <a:off x="45409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4"/>
          </p:nvPr>
        </p:nvSpPr>
        <p:spPr>
          <a:xfrm>
            <a:off x="4540900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title" idx="5"/>
          </p:nvPr>
        </p:nvSpPr>
        <p:spPr>
          <a:xfrm>
            <a:off x="8117012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6"/>
          </p:nvPr>
        </p:nvSpPr>
        <p:spPr>
          <a:xfrm>
            <a:off x="8117012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7" hasCustomPrompt="1"/>
          </p:nvPr>
        </p:nvSpPr>
        <p:spPr>
          <a:xfrm>
            <a:off x="1860209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 idx="8" hasCustomPrompt="1"/>
          </p:nvPr>
        </p:nvSpPr>
        <p:spPr>
          <a:xfrm>
            <a:off x="5435700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 idx="9" hasCustomPrompt="1"/>
          </p:nvPr>
        </p:nvSpPr>
        <p:spPr>
          <a:xfrm>
            <a:off x="9011812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5979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>
            <a:spLocks noGrp="1"/>
          </p:cNvSpPr>
          <p:nvPr>
            <p:ph type="title" hasCustomPrompt="1"/>
          </p:nvPr>
        </p:nvSpPr>
        <p:spPr>
          <a:xfrm>
            <a:off x="3000800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6" name="Google Shape;346;p43"/>
          <p:cNvSpPr txBox="1">
            <a:spLocks noGrp="1"/>
          </p:cNvSpPr>
          <p:nvPr>
            <p:ph type="subTitle" idx="1"/>
          </p:nvPr>
        </p:nvSpPr>
        <p:spPr>
          <a:xfrm>
            <a:off x="3000800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 idx="2" hasCustomPrompt="1"/>
          </p:nvPr>
        </p:nvSpPr>
        <p:spPr>
          <a:xfrm>
            <a:off x="3000800" y="2521967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3"/>
          </p:nvPr>
        </p:nvSpPr>
        <p:spPr>
          <a:xfrm>
            <a:off x="3000800" y="366453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title" idx="4" hasCustomPrompt="1"/>
          </p:nvPr>
        </p:nvSpPr>
        <p:spPr>
          <a:xfrm>
            <a:off x="3000800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5"/>
          </p:nvPr>
        </p:nvSpPr>
        <p:spPr>
          <a:xfrm>
            <a:off x="3000800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2329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dk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946167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 hasCustomPrompt="1"/>
          </p:nvPr>
        </p:nvSpPr>
        <p:spPr>
          <a:xfrm>
            <a:off x="1196367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2"/>
          </p:nvPr>
        </p:nvSpPr>
        <p:spPr>
          <a:xfrm>
            <a:off x="4704600" y="4251307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 idx="3" hasCustomPrompt="1"/>
          </p:nvPr>
        </p:nvSpPr>
        <p:spPr>
          <a:xfrm>
            <a:off x="4954800" y="313439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7" name="Google Shape;357;p4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5"/>
          </p:nvPr>
        </p:nvSpPr>
        <p:spPr>
          <a:xfrm>
            <a:off x="8463033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 idx="6" hasCustomPrompt="1"/>
          </p:nvPr>
        </p:nvSpPr>
        <p:spPr>
          <a:xfrm>
            <a:off x="8713233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2015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63" name="Google Shape;363;p4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6124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693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7134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7266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9296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373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22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50" name="Google Shape;50;p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61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253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2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4359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dk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924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493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880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bg>
      <p:bgPr>
        <a:solidFill>
          <a:schemeClr val="dk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419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subTitle" idx="1"/>
          </p:nvPr>
        </p:nvSpPr>
        <p:spPr>
          <a:xfrm>
            <a:off x="920567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ubTitle" idx="2"/>
          </p:nvPr>
        </p:nvSpPr>
        <p:spPr>
          <a:xfrm>
            <a:off x="1144599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subTitle" idx="3"/>
          </p:nvPr>
        </p:nvSpPr>
        <p:spPr>
          <a:xfrm>
            <a:off x="4741581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5" name="Google Shape;405;p57"/>
          <p:cNvSpPr txBox="1">
            <a:spLocks noGrp="1"/>
          </p:cNvSpPr>
          <p:nvPr>
            <p:ph type="subTitle" idx="4"/>
          </p:nvPr>
        </p:nvSpPr>
        <p:spPr>
          <a:xfrm>
            <a:off x="4965599" y="24511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subTitle" idx="5"/>
          </p:nvPr>
        </p:nvSpPr>
        <p:spPr>
          <a:xfrm>
            <a:off x="8562624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subTitle" idx="6"/>
          </p:nvPr>
        </p:nvSpPr>
        <p:spPr>
          <a:xfrm>
            <a:off x="8786632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subTitle" idx="7"/>
          </p:nvPr>
        </p:nvSpPr>
        <p:spPr>
          <a:xfrm>
            <a:off x="2831100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ubTitle" idx="8"/>
          </p:nvPr>
        </p:nvSpPr>
        <p:spPr>
          <a:xfrm>
            <a:off x="3055116" y="4199241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subTitle" idx="9"/>
          </p:nvPr>
        </p:nvSpPr>
        <p:spPr>
          <a:xfrm>
            <a:off x="6652099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subTitle" idx="13"/>
          </p:nvPr>
        </p:nvSpPr>
        <p:spPr>
          <a:xfrm>
            <a:off x="6876116" y="41992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2167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bg>
      <p:bgPr>
        <a:solidFill>
          <a:schemeClr val="dk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title" idx="2"/>
          </p:nvPr>
        </p:nvSpPr>
        <p:spPr>
          <a:xfrm>
            <a:off x="2824000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6" name="Google Shape;416;p58"/>
          <p:cNvSpPr txBox="1">
            <a:spLocks noGrp="1"/>
          </p:cNvSpPr>
          <p:nvPr>
            <p:ph type="subTitle" idx="1"/>
          </p:nvPr>
        </p:nvSpPr>
        <p:spPr>
          <a:xfrm>
            <a:off x="3055200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7" name="Google Shape;417;p58"/>
          <p:cNvSpPr txBox="1">
            <a:spLocks noGrp="1"/>
          </p:cNvSpPr>
          <p:nvPr>
            <p:ph type="title" idx="3"/>
          </p:nvPr>
        </p:nvSpPr>
        <p:spPr>
          <a:xfrm>
            <a:off x="6645033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8" name="Google Shape;418;p58"/>
          <p:cNvSpPr txBox="1">
            <a:spLocks noGrp="1"/>
          </p:cNvSpPr>
          <p:nvPr>
            <p:ph type="subTitle" idx="4"/>
          </p:nvPr>
        </p:nvSpPr>
        <p:spPr>
          <a:xfrm>
            <a:off x="6876133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title" idx="5"/>
          </p:nvPr>
        </p:nvSpPr>
        <p:spPr>
          <a:xfrm>
            <a:off x="920567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subTitle" idx="6"/>
          </p:nvPr>
        </p:nvSpPr>
        <p:spPr>
          <a:xfrm>
            <a:off x="1144767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title" idx="7"/>
          </p:nvPr>
        </p:nvSpPr>
        <p:spPr>
          <a:xfrm>
            <a:off x="8562633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subTitle" idx="8"/>
          </p:nvPr>
        </p:nvSpPr>
        <p:spPr>
          <a:xfrm>
            <a:off x="8786633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title" idx="9"/>
          </p:nvPr>
        </p:nvSpPr>
        <p:spPr>
          <a:xfrm>
            <a:off x="4727433" y="3706767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13"/>
          </p:nvPr>
        </p:nvSpPr>
        <p:spPr>
          <a:xfrm>
            <a:off x="4965633" y="4339667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672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5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28" name="Google Shape;428;p5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9"/>
          <p:cNvSpPr txBox="1">
            <a:spLocks noGrp="1"/>
          </p:cNvSpPr>
          <p:nvPr>
            <p:ph type="ctrTitle"/>
          </p:nvPr>
        </p:nvSpPr>
        <p:spPr>
          <a:xfrm>
            <a:off x="3239933" y="850076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subTitle" idx="1"/>
          </p:nvPr>
        </p:nvSpPr>
        <p:spPr>
          <a:xfrm>
            <a:off x="3226412" y="2306000"/>
            <a:ext cx="5725200" cy="1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3196433" y="5029600"/>
            <a:ext cx="57992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59"/>
          <p:cNvSpPr txBox="1">
            <a:spLocks noGrp="1"/>
          </p:cNvSpPr>
          <p:nvPr>
            <p:ph type="subTitle" idx="2"/>
          </p:nvPr>
        </p:nvSpPr>
        <p:spPr>
          <a:xfrm>
            <a:off x="3198767" y="4580267"/>
            <a:ext cx="5799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82513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37" name="Google Shape;437;p6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9" name="Google Shape;439;p60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60"/>
          <p:cNvCxnSpPr/>
          <p:nvPr/>
        </p:nvCxnSpPr>
        <p:spPr>
          <a:xfrm>
            <a:off x="960043" y="2479232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60"/>
          <p:cNvCxnSpPr/>
          <p:nvPr/>
        </p:nvCxnSpPr>
        <p:spPr>
          <a:xfrm>
            <a:off x="960043" y="4233239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60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43" name="Google Shape;443;p6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639514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6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8" name="Google Shape;448;p6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" name="Google Shape;450;p61"/>
          <p:cNvCxnSpPr/>
          <p:nvPr/>
        </p:nvCxnSpPr>
        <p:spPr>
          <a:xfrm>
            <a:off x="4195267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61"/>
          <p:cNvCxnSpPr/>
          <p:nvPr/>
        </p:nvCxnSpPr>
        <p:spPr>
          <a:xfrm>
            <a:off x="8013833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61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53" name="Google Shape;453;p6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6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5" name="Google Shape;455;p61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442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850800" y="1644800"/>
            <a:ext cx="84904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166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59" name="Google Shape;459;p6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62"/>
          <p:cNvCxnSpPr/>
          <p:nvPr/>
        </p:nvCxnSpPr>
        <p:spPr>
          <a:xfrm>
            <a:off x="6096000" y="1815600"/>
            <a:ext cx="0" cy="39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62"/>
          <p:cNvCxnSpPr/>
          <p:nvPr/>
        </p:nvCxnSpPr>
        <p:spPr>
          <a:xfrm>
            <a:off x="952803" y="1648995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64" name="Google Shape;464;p6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6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07005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69" name="Google Shape;469;p6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63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63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34692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F6BD-6686-4EF2-A6BC-2BBDDC4D8F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57261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60000" y="4591033"/>
            <a:ext cx="6444400" cy="9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3630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2017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27403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04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299288" y="1474721"/>
            <a:ext cx="4532400" cy="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7837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299300" y="2494667"/>
            <a:ext cx="4234800" cy="2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73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 amt="48000"/>
          </a:blip>
          <a:srcRect t="9" b="9"/>
          <a:stretch/>
        </p:blipFill>
        <p:spPr>
          <a:xfrm>
            <a:off x="-34" y="0"/>
            <a:ext cx="12192067" cy="68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79400" y="-295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045333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724067"/>
            <a:ext cx="8768000" cy="18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712000" y="2538541"/>
            <a:ext cx="87680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30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156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  <p:sldLayoutId id="2147483856" r:id="rId52"/>
    <p:sldLayoutId id="2147483857" r:id="rId53"/>
    <p:sldLayoutId id="2147483858" r:id="rId54"/>
    <p:sldLayoutId id="2147483859" r:id="rId55"/>
    <p:sldLayoutId id="2147483860" r:id="rId56"/>
    <p:sldLayoutId id="2147483861" r:id="rId57"/>
    <p:sldLayoutId id="2147483862" r:id="rId58"/>
    <p:sldLayoutId id="2147483863" r:id="rId59"/>
    <p:sldLayoutId id="2147483864" r:id="rId60"/>
    <p:sldLayoutId id="2147483865" r:id="rId61"/>
    <p:sldLayoutId id="2147483866" r:id="rId62"/>
    <p:sldLayoutId id="2147483872" r:id="rId6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94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8972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121900" tIns="60933" rIns="0" bIns="121900" anchor="ctr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OCR para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documentos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estruturados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antigos</a:t>
            </a:r>
            <a:endParaRPr sz="4800" dirty="0"/>
          </a:p>
        </p:txBody>
      </p:sp>
      <p:cxnSp>
        <p:nvCxnSpPr>
          <p:cNvPr id="492" name="Google Shape;492;p69"/>
          <p:cNvCxnSpPr/>
          <p:nvPr/>
        </p:nvCxnSpPr>
        <p:spPr>
          <a:xfrm>
            <a:off x="967600" y="5560900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69"/>
          <p:cNvCxnSpPr/>
          <p:nvPr/>
        </p:nvCxnSpPr>
        <p:spPr>
          <a:xfrm>
            <a:off x="967600" y="4591033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69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96" name="Google Shape;496;p6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6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9AD53724-4A41-00FE-FF28-F7B41CEC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74958"/>
            <a:ext cx="3181067" cy="37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62ED560-6FA6-0B82-2729-EF9F1754C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65" y="6053977"/>
            <a:ext cx="10346162" cy="443642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/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Aluno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Gon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çalo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Braz Afonso				Orientador: José João Almeida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872A7-274E-D7B6-917E-0377674252CB}"/>
              </a:ext>
            </a:extLst>
          </p:cNvPr>
          <p:cNvSpPr txBox="1"/>
          <p:nvPr/>
        </p:nvSpPr>
        <p:spPr>
          <a:xfrm>
            <a:off x="1446593" y="4569996"/>
            <a:ext cx="5962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Barlow" panose="00000500000000000000" pitchFamily="2" charset="0"/>
              </a:rPr>
              <a:t>Apresentação de Plano de Dissertação e Trabalho Realizado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5490815-560E-F82D-001A-2E9D4396DCA3}"/>
              </a:ext>
            </a:extLst>
          </p:cNvPr>
          <p:cNvGrpSpPr/>
          <p:nvPr/>
        </p:nvGrpSpPr>
        <p:grpSpPr>
          <a:xfrm>
            <a:off x="8043333" y="4402686"/>
            <a:ext cx="3181067" cy="1631620"/>
            <a:chOff x="7676828" y="3701696"/>
            <a:chExt cx="3776420" cy="2001503"/>
          </a:xfrm>
        </p:grpSpPr>
        <p:pic>
          <p:nvPicPr>
            <p:cNvPr id="2050" name="Picture 2" descr="OCR Full Form: Optical Character Recognition">
              <a:extLst>
                <a:ext uri="{FF2B5EF4-FFF2-40B4-BE49-F238E27FC236}">
                  <a16:creationId xmlns:a16="http://schemas.microsoft.com/office/drawing/2014/main" id="{DE540C5C-E51C-F56E-D699-BCBFF8C62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828" y="3701696"/>
              <a:ext cx="3776420" cy="2001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75AF702-1C50-45DD-7D1D-2FBD748B8C17}"/>
                </a:ext>
              </a:extLst>
            </p:cNvPr>
            <p:cNvSpPr/>
            <p:nvPr/>
          </p:nvSpPr>
          <p:spPr>
            <a:xfrm>
              <a:off x="10950575" y="3786187"/>
              <a:ext cx="420688" cy="185737"/>
            </a:xfrm>
            <a:prstGeom prst="rect">
              <a:avLst/>
            </a:prstGeom>
            <a:solidFill>
              <a:srgbClr val="FBE1CB"/>
            </a:solidFill>
            <a:ln>
              <a:solidFill>
                <a:srgbClr val="FBE1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4870515" y="176675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Ordem de leitura</a:t>
            </a:r>
          </a:p>
          <a:p>
            <a:endParaRPr lang="pt-PT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-19647" y="1752970"/>
            <a:ext cx="31283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Nem sempre segue </a:t>
            </a:r>
            <a:r>
              <a:rPr lang="pt-PT" sz="2000" b="1" dirty="0">
                <a:latin typeface="Barlow" panose="00000500000000000000" pitchFamily="2" charset="0"/>
              </a:rPr>
              <a:t>regras geométricas</a:t>
            </a:r>
            <a:r>
              <a:rPr lang="pt-PT" sz="2000" dirty="0">
                <a:latin typeface="Barlow" panose="00000500000000000000" pitchFamily="2" charset="0"/>
              </a:rPr>
              <a:t>. </a:t>
            </a:r>
            <a:r>
              <a:rPr lang="pt-PT" sz="2000" b="1" dirty="0">
                <a:latin typeface="Barlow" panose="00000500000000000000" pitchFamily="2" charset="0"/>
              </a:rPr>
              <a:t>Contexto</a:t>
            </a:r>
            <a:r>
              <a:rPr lang="pt-PT" sz="2000" dirty="0">
                <a:latin typeface="Barlow" panose="00000500000000000000" pitchFamily="2" charset="0"/>
              </a:rPr>
              <a:t> é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Introdução manual ou cálculo de </a:t>
            </a:r>
            <a:r>
              <a:rPr lang="pt-PT" sz="2000" b="1" dirty="0" err="1">
                <a:latin typeface="Barlow" panose="00000500000000000000" pitchFamily="2" charset="0"/>
              </a:rPr>
              <a:t>templates</a:t>
            </a:r>
            <a:r>
              <a:rPr lang="pt-PT" sz="2000" dirty="0">
                <a:latin typeface="Barlow" panose="00000500000000000000" pitchFamily="2" charset="0"/>
              </a:rPr>
              <a:t> de um tipo de documento podem ajudar a escolher a ordem de leitura.</a:t>
            </a: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FD5FBDA8-BFC0-4124-D2F3-F2F6B2E2E7D7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C7771F4-143B-1239-0EA2-6B4C8C8EED69}"/>
              </a:ext>
            </a:extLst>
          </p:cNvPr>
          <p:cNvGrpSpPr/>
          <p:nvPr/>
        </p:nvGrpSpPr>
        <p:grpSpPr>
          <a:xfrm>
            <a:off x="3140917" y="934830"/>
            <a:ext cx="3970986" cy="5037607"/>
            <a:chOff x="3275527" y="1148342"/>
            <a:chExt cx="3721994" cy="4638565"/>
          </a:xfrm>
        </p:grpSpPr>
        <p:pic>
          <p:nvPicPr>
            <p:cNvPr id="25" name="Imagem 24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2A10463B-58CD-9F0B-BA48-94096FDFA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7" t="20069" b="4683"/>
            <a:stretch/>
          </p:blipFill>
          <p:spPr>
            <a:xfrm>
              <a:off x="3275527" y="1148342"/>
              <a:ext cx="3721994" cy="4638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4A7C4724-FC1C-5AFE-A319-1FFD2E539CB2}"/>
                </a:ext>
              </a:extLst>
            </p:cNvPr>
            <p:cNvCxnSpPr/>
            <p:nvPr/>
          </p:nvCxnSpPr>
          <p:spPr>
            <a:xfrm>
              <a:off x="3949522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ta unidirecional 12">
              <a:extLst>
                <a:ext uri="{FF2B5EF4-FFF2-40B4-BE49-F238E27FC236}">
                  <a16:creationId xmlns:a16="http://schemas.microsoft.com/office/drawing/2014/main" id="{C1796930-AFF6-7F2B-D2A0-4371BF713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522" y="133940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E84508B7-A884-FB7F-AB78-04473AF5BE0C}"/>
                </a:ext>
              </a:extLst>
            </p:cNvPr>
            <p:cNvCxnSpPr/>
            <p:nvPr/>
          </p:nvCxnSpPr>
          <p:spPr>
            <a:xfrm>
              <a:off x="5085009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EE767F76-5185-BB31-CA27-CB3A36206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4277" y="131567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F790BF0C-9139-B9B7-71B3-C0977E6BB4D2}"/>
                </a:ext>
              </a:extLst>
            </p:cNvPr>
            <p:cNvCxnSpPr/>
            <p:nvPr/>
          </p:nvCxnSpPr>
          <p:spPr>
            <a:xfrm>
              <a:off x="6351879" y="1277154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364F22E0-54C9-2CC9-BFBA-285603D37D04}"/>
              </a:ext>
            </a:extLst>
          </p:cNvPr>
          <p:cNvGrpSpPr/>
          <p:nvPr/>
        </p:nvGrpSpPr>
        <p:grpSpPr>
          <a:xfrm>
            <a:off x="7840327" y="935176"/>
            <a:ext cx="3472255" cy="5037260"/>
            <a:chOff x="7840327" y="935176"/>
            <a:chExt cx="3472255" cy="5037260"/>
          </a:xfrm>
        </p:grpSpPr>
        <p:pic>
          <p:nvPicPr>
            <p:cNvPr id="3" name="Imagem 2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1459E6EE-A524-BDA1-7738-0467DBD3B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0DF2E93-B1D5-CEAE-94B8-03AD43EE63CA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unidirecional 25">
              <a:extLst>
                <a:ext uri="{FF2B5EF4-FFF2-40B4-BE49-F238E27FC236}">
                  <a16:creationId xmlns:a16="http://schemas.microsoft.com/office/drawing/2014/main" id="{770F4D7E-902F-2164-EFEB-2BAC00D91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unidirecional 31">
              <a:extLst>
                <a:ext uri="{FF2B5EF4-FFF2-40B4-BE49-F238E27FC236}">
                  <a16:creationId xmlns:a16="http://schemas.microsoft.com/office/drawing/2014/main" id="{ABDB61DB-FEB1-D980-E1F2-3B2655940D15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ABB84421-6877-FE45-A90A-16AAB9FCE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unidirecional 38">
              <a:extLst>
                <a:ext uri="{FF2B5EF4-FFF2-40B4-BE49-F238E27FC236}">
                  <a16:creationId xmlns:a16="http://schemas.microsoft.com/office/drawing/2014/main" id="{88E5E63C-8730-778E-2B61-8CC7456123E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unidirecional 39">
              <a:extLst>
                <a:ext uri="{FF2B5EF4-FFF2-40B4-BE49-F238E27FC236}">
                  <a16:creationId xmlns:a16="http://schemas.microsoft.com/office/drawing/2014/main" id="{DD01FC0F-F64B-D7FC-E81F-21E1E64C3F41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3983C9D3-11FA-DA17-C3BE-F299687D0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unidirecional 45">
              <a:extLst>
                <a:ext uri="{FF2B5EF4-FFF2-40B4-BE49-F238E27FC236}">
                  <a16:creationId xmlns:a16="http://schemas.microsoft.com/office/drawing/2014/main" id="{62A5C566-B47A-6422-BA1B-05146964DE4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DC9E8176-50A8-B135-B2BC-6880BDD13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unidirecional 51">
              <a:extLst>
                <a:ext uri="{FF2B5EF4-FFF2-40B4-BE49-F238E27FC236}">
                  <a16:creationId xmlns:a16="http://schemas.microsoft.com/office/drawing/2014/main" id="{1EC4A481-AF0B-2B5D-BA06-6B5EEC55D3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unidirecional 53">
              <a:extLst>
                <a:ext uri="{FF2B5EF4-FFF2-40B4-BE49-F238E27FC236}">
                  <a16:creationId xmlns:a16="http://schemas.microsoft.com/office/drawing/2014/main" id="{463758DA-59B6-B28C-C597-2E71072D7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unidirecional 55">
              <a:extLst>
                <a:ext uri="{FF2B5EF4-FFF2-40B4-BE49-F238E27FC236}">
                  <a16:creationId xmlns:a16="http://schemas.microsoft.com/office/drawing/2014/main" id="{0C1037E3-02F0-E645-E6FD-628412C34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B94525-37E1-B816-48E5-C807E27436A7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4C88DD8-3753-F456-A98B-A56417FBE969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73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4261115" y="176530"/>
            <a:ext cx="43239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Problemas de imagem</a:t>
            </a:r>
          </a:p>
          <a:p>
            <a:endParaRPr lang="pt-PT" dirty="0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FD5FBDA8-BFC0-4124-D2F3-F2F6B2E2E7D7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8FB4339-8FBF-8F79-17D3-B71E0CB2162D}"/>
              </a:ext>
            </a:extLst>
          </p:cNvPr>
          <p:cNvGrpSpPr/>
          <p:nvPr/>
        </p:nvGrpSpPr>
        <p:grpSpPr>
          <a:xfrm>
            <a:off x="110408" y="1190748"/>
            <a:ext cx="6633778" cy="4739088"/>
            <a:chOff x="110408" y="1190748"/>
            <a:chExt cx="6633778" cy="4739088"/>
          </a:xfrm>
        </p:grpSpPr>
        <p:pic>
          <p:nvPicPr>
            <p:cNvPr id="5" name="Imagem 4" descr="Uma imagem com texto, jornal, Papel de imprensa&#10;&#10;Descrição gerada automaticamente">
              <a:extLst>
                <a:ext uri="{FF2B5EF4-FFF2-40B4-BE49-F238E27FC236}">
                  <a16:creationId xmlns:a16="http://schemas.microsoft.com/office/drawing/2014/main" id="{78C96D98-ED54-0A5E-B5BB-2870E1D6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08" y="1190748"/>
              <a:ext cx="3230084" cy="47390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Imagem 13" descr="Uma imagem com texto, jornal, Papel de imprensa&#10;&#10;Descrição gerada automaticamente">
              <a:extLst>
                <a:ext uri="{FF2B5EF4-FFF2-40B4-BE49-F238E27FC236}">
                  <a16:creationId xmlns:a16="http://schemas.microsoft.com/office/drawing/2014/main" id="{0F04E9A9-A02E-6269-7CEE-C784F47CC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31" t="63680" r="43677" b="30859"/>
            <a:stretch/>
          </p:blipFill>
          <p:spPr>
            <a:xfrm>
              <a:off x="3889420" y="2541892"/>
              <a:ext cx="2854766" cy="1774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2800FA59-2443-BD95-8FAB-32A50F4F77CB}"/>
                </a:ext>
              </a:extLst>
            </p:cNvPr>
            <p:cNvCxnSpPr>
              <a:cxnSpLocks/>
            </p:cNvCxnSpPr>
            <p:nvPr/>
          </p:nvCxnSpPr>
          <p:spPr>
            <a:xfrm>
              <a:off x="3340492" y="1190748"/>
              <a:ext cx="548928" cy="13511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16">
              <a:extLst>
                <a:ext uri="{FF2B5EF4-FFF2-40B4-BE49-F238E27FC236}">
                  <a16:creationId xmlns:a16="http://schemas.microsoft.com/office/drawing/2014/main" id="{A5CC26F6-3EC3-765F-1A96-99D54D30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492" y="4316107"/>
              <a:ext cx="548928" cy="1613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agem 35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A990E6A0-A285-C2CA-45CA-AAED79DC6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6709" r="3468" b="43861"/>
          <a:stretch/>
        </p:blipFill>
        <p:spPr>
          <a:xfrm>
            <a:off x="7119504" y="1274091"/>
            <a:ext cx="4703039" cy="3661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38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3. </a:t>
            </a:r>
            <a:r>
              <a:rPr lang="en-US" sz="8000" dirty="0" err="1"/>
              <a:t>Tecnologias</a:t>
            </a:r>
            <a:r>
              <a:rPr lang="en-US" sz="8000" dirty="0"/>
              <a:t> e Estado da Arte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87039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3. Tec. e Estado da Arte/6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774114" y="1748367"/>
            <a:ext cx="525838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Motores OCR </a:t>
            </a:r>
            <a:r>
              <a:rPr lang="pt-PT" sz="2000" dirty="0">
                <a:latin typeface="Barlow" panose="00000500000000000000" pitchFamily="2" charset="0"/>
              </a:rPr>
              <a:t>open </a:t>
            </a:r>
            <a:r>
              <a:rPr lang="pt-PT" sz="2000" dirty="0" err="1">
                <a:latin typeface="Barlow" panose="00000500000000000000" pitchFamily="2" charset="0"/>
              </a:rPr>
              <a:t>source</a:t>
            </a:r>
            <a:r>
              <a:rPr lang="pt-PT" sz="2000" dirty="0">
                <a:latin typeface="Barlow" panose="00000500000000000000" pitchFamily="2" charset="0"/>
              </a:rPr>
              <a:t> ou de uso livre: </a:t>
            </a:r>
            <a:r>
              <a:rPr lang="pt-PT" sz="2000" b="1" dirty="0" err="1">
                <a:latin typeface="Barlow" panose="00000500000000000000" pitchFamily="2" charset="0"/>
              </a:rPr>
              <a:t>Tesseract</a:t>
            </a:r>
            <a:r>
              <a:rPr lang="pt-PT" sz="2000" dirty="0">
                <a:latin typeface="Barlow" panose="00000500000000000000" pitchFamily="2" charset="0"/>
              </a:rPr>
              <a:t>,  </a:t>
            </a:r>
            <a:r>
              <a:rPr lang="pt-PT" sz="2000" b="1" dirty="0" err="1">
                <a:latin typeface="Barlow" panose="00000500000000000000" pitchFamily="2" charset="0"/>
              </a:rPr>
              <a:t>PaddleOCR</a:t>
            </a:r>
            <a:r>
              <a:rPr lang="pt-PT" sz="2000" dirty="0">
                <a:latin typeface="Barlow" panose="00000500000000000000" pitchFamily="2" charset="0"/>
              </a:rPr>
              <a:t>, </a:t>
            </a:r>
            <a:r>
              <a:rPr lang="pt-PT" sz="2000" b="1" dirty="0">
                <a:latin typeface="Barlow" panose="00000500000000000000" pitchFamily="2" charset="0"/>
              </a:rPr>
              <a:t>ABBYY</a:t>
            </a:r>
            <a:r>
              <a:rPr lang="pt-PT" sz="2000" dirty="0">
                <a:latin typeface="Barlow" panose="00000500000000000000" pitchFamily="2" charset="0"/>
              </a:rPr>
              <a:t>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Python</a:t>
            </a:r>
            <a:r>
              <a:rPr lang="pt-PT" sz="2000" dirty="0">
                <a:latin typeface="Barlow" panose="00000500000000000000" pitchFamily="2" charset="0"/>
              </a:rPr>
              <a:t>. Linguagem familiar e com importação simples de diferentes módulos.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OpenCV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-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 tratamento de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IA</a:t>
            </a:r>
            <a:r>
              <a:rPr lang="en-US" sz="2000" dirty="0">
                <a:latin typeface="Barlow" panose="00000500000000000000" pitchFamily="2" charset="0"/>
              </a:rPr>
              <a:t>-</a:t>
            </a:r>
            <a:r>
              <a:rPr lang="en-US" sz="2000" b="1" dirty="0">
                <a:latin typeface="Barlow" panose="00000500000000000000" pitchFamily="2" charset="0"/>
              </a:rPr>
              <a:t> 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tratamento de imagens, segmentação de documento, cálculo de ordem de leitura.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HOCR </a:t>
            </a:r>
            <a:r>
              <a:rPr lang="pt-PT" sz="2000" dirty="0">
                <a:latin typeface="Barlow" panose="00000500000000000000" pitchFamily="2" charset="0"/>
              </a:rPr>
              <a:t>e</a:t>
            </a:r>
            <a:r>
              <a:rPr lang="pt-PT" sz="2000" b="1" dirty="0">
                <a:latin typeface="Barlow" panose="00000500000000000000" pitchFamily="2" charset="0"/>
              </a:rPr>
              <a:t> PDF</a:t>
            </a:r>
            <a:r>
              <a:rPr lang="pt-PT" sz="2000" dirty="0">
                <a:latin typeface="Barlow" panose="00000500000000000000" pitchFamily="2" charset="0"/>
              </a:rPr>
              <a:t>– documentos que permitem a transposição do texto em imagens. Resultados de OCR.</a:t>
            </a:r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441478" y="160193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Tecnologias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NuGet Gallery | PaddleOCR 0.0.3">
            <a:extLst>
              <a:ext uri="{FF2B5EF4-FFF2-40B4-BE49-F238E27FC236}">
                <a16:creationId xmlns:a16="http://schemas.microsoft.com/office/drawing/2014/main" id="{708D52F4-3501-57B9-08D0-7DD39235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983" y="1466642"/>
            <a:ext cx="605309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esseract · GitHub Topics · GitHub">
            <a:extLst>
              <a:ext uri="{FF2B5EF4-FFF2-40B4-BE49-F238E27FC236}">
                <a16:creationId xmlns:a16="http://schemas.microsoft.com/office/drawing/2014/main" id="{4601F207-89EC-F045-64B2-0BE29BB37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15793" r="26612" b="38292"/>
          <a:stretch/>
        </p:blipFill>
        <p:spPr bwMode="auto">
          <a:xfrm>
            <a:off x="7134437" y="1466642"/>
            <a:ext cx="2656546" cy="1220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BBYY OCR - SimpleOCR">
            <a:extLst>
              <a:ext uri="{FF2B5EF4-FFF2-40B4-BE49-F238E27FC236}">
                <a16:creationId xmlns:a16="http://schemas.microsoft.com/office/drawing/2014/main" id="{6C88B89C-4A97-1C01-9452-F7EF012B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446" y="2081810"/>
            <a:ext cx="587846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ython (programming language) - Wikipedia">
            <a:extLst>
              <a:ext uri="{FF2B5EF4-FFF2-40B4-BE49-F238E27FC236}">
                <a16:creationId xmlns:a16="http://schemas.microsoft.com/office/drawing/2014/main" id="{0F1D5482-B4FA-FE3F-74C4-4682A0D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37" y="3009899"/>
            <a:ext cx="1448784" cy="15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OpenCVLogo · opencv/opencv Wiki · GitHub">
            <a:extLst>
              <a:ext uri="{FF2B5EF4-FFF2-40B4-BE49-F238E27FC236}">
                <a16:creationId xmlns:a16="http://schemas.microsoft.com/office/drawing/2014/main" id="{A84E7339-C31E-03F9-ACE0-EB398934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51" y="2928119"/>
            <a:ext cx="1684385" cy="15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8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3. Tec. e Estado da Arte/6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317068" y="160193"/>
            <a:ext cx="36303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Estado da Arte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825500" y="1959911"/>
            <a:ext cx="10473267" cy="339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Problema já </a:t>
            </a:r>
            <a:r>
              <a:rPr lang="pt-PT" sz="2000" b="1" dirty="0"/>
              <a:t>anteriormente trabalhado</a:t>
            </a:r>
            <a:r>
              <a:rPr lang="pt-PT" sz="2000" dirty="0"/>
              <a:t>, tanto na sua </a:t>
            </a:r>
            <a:r>
              <a:rPr lang="pt-PT" sz="2000" b="1" dirty="0"/>
              <a:t>globalidade</a:t>
            </a:r>
            <a:r>
              <a:rPr lang="pt-PT" sz="2000" dirty="0"/>
              <a:t>, como nas diferentes </a:t>
            </a:r>
            <a:r>
              <a:rPr lang="pt-PT" sz="2000" b="1" dirty="0"/>
              <a:t>componentes</a:t>
            </a:r>
            <a:r>
              <a:rPr lang="pt-PT" sz="2000" dirty="0"/>
              <a:t>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Encarado em geral, seguindo os passos: </a:t>
            </a:r>
            <a:br>
              <a:rPr lang="pt-PT" sz="2000" dirty="0"/>
            </a:br>
            <a:r>
              <a:rPr lang="pt-PT" sz="2000" dirty="0"/>
              <a:t>tratamento de imagem -</a:t>
            </a:r>
            <a:r>
              <a:rPr lang="en-US" sz="2000" dirty="0"/>
              <a:t>&gt; </a:t>
            </a:r>
            <a:r>
              <a:rPr lang="pt-PT" sz="2000" dirty="0"/>
              <a:t>análise de imagem </a:t>
            </a:r>
            <a:r>
              <a:rPr lang="en-US" sz="2000" dirty="0"/>
              <a:t>-&gt;</a:t>
            </a:r>
            <a:r>
              <a:rPr lang="pt-PT" sz="2000" dirty="0"/>
              <a:t> OCR -&gt; segmentação de imagem -</a:t>
            </a:r>
            <a:r>
              <a:rPr lang="en-US" sz="2000" dirty="0"/>
              <a:t>&gt;</a:t>
            </a:r>
            <a:r>
              <a:rPr lang="pt-PT" sz="2000" dirty="0"/>
              <a:t> cálculo da ordem de leitura </a:t>
            </a:r>
            <a:r>
              <a:rPr lang="en-US" sz="2000" dirty="0"/>
              <a:t>-&gt;</a:t>
            </a:r>
            <a:r>
              <a:rPr lang="pt-PT" sz="2000" dirty="0"/>
              <a:t> organização do texto </a:t>
            </a:r>
            <a:r>
              <a:rPr lang="en-US" sz="2000" dirty="0"/>
              <a:t>-&gt;</a:t>
            </a:r>
            <a:r>
              <a:rPr lang="pt-PT" sz="2000" dirty="0"/>
              <a:t> tratamento do texto </a:t>
            </a:r>
            <a:r>
              <a:rPr lang="en-US" sz="2000" dirty="0"/>
              <a:t>-&gt; </a:t>
            </a:r>
            <a:r>
              <a:rPr lang="pt-PT" sz="2000" dirty="0"/>
              <a:t>output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Evolução do uso de </a:t>
            </a:r>
            <a:r>
              <a:rPr lang="pt-PT" sz="2000" b="1" dirty="0"/>
              <a:t>heurísticas</a:t>
            </a:r>
            <a:r>
              <a:rPr lang="pt-PT" sz="2000" dirty="0"/>
              <a:t> nos algoritmos dos módulos, para </a:t>
            </a:r>
            <a:r>
              <a:rPr lang="pt-PT" sz="2000" b="1" dirty="0" err="1"/>
              <a:t>machine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r>
              <a:rPr lang="pt-PT" sz="2000" b="1" dirty="0"/>
              <a:t> </a:t>
            </a:r>
            <a:r>
              <a:rPr lang="pt-PT" sz="2000" dirty="0"/>
              <a:t>ou uma </a:t>
            </a:r>
            <a:r>
              <a:rPr lang="pt-PT" sz="2000" b="1" dirty="0"/>
              <a:t>mistura</a:t>
            </a:r>
            <a:r>
              <a:rPr lang="pt-PT" sz="2000" dirty="0"/>
              <a:t> dos dois.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945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4. </a:t>
            </a:r>
            <a:r>
              <a:rPr lang="en-US" sz="8000" dirty="0"/>
              <a:t>Plano de </a:t>
            </a:r>
            <a:r>
              <a:rPr lang="en-US" sz="8000" dirty="0" err="1"/>
              <a:t>Trabalho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94348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4. Plano de Trabalho/6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11336867" cy="537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1600" b="1" dirty="0"/>
              <a:t>Input</a:t>
            </a:r>
            <a:r>
              <a:rPr lang="pt-PT" sz="1600" dirty="0"/>
              <a:t>:</a:t>
            </a:r>
          </a:p>
          <a:p>
            <a:pPr lvl="1" algn="l">
              <a:buFontTx/>
              <a:buChar char="•"/>
            </a:pPr>
            <a:r>
              <a:rPr lang="pt-PT" sz="1600" dirty="0"/>
              <a:t>Consola de comandos</a:t>
            </a:r>
          </a:p>
          <a:p>
            <a:pPr lvl="1" algn="l">
              <a:buFontTx/>
              <a:buChar char="•"/>
            </a:pPr>
            <a:r>
              <a:rPr lang="pt-PT" sz="1600" dirty="0"/>
              <a:t>GUI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Engines</a:t>
            </a:r>
            <a:r>
              <a:rPr lang="pt-PT" sz="1600" b="1" dirty="0"/>
              <a:t> </a:t>
            </a:r>
            <a:r>
              <a:rPr lang="pt-PT" sz="1600" dirty="0"/>
              <a:t>: aplicação dos motores OCR no(s) documento(s)</a:t>
            </a:r>
          </a:p>
          <a:p>
            <a:pPr lvl="1" algn="l">
              <a:buFontTx/>
              <a:buChar char="•"/>
            </a:pPr>
            <a:r>
              <a:rPr lang="pt-PT" sz="1600" dirty="0" err="1"/>
              <a:t>Tesseract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 err="1"/>
              <a:t>PaddleOcr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/>
              <a:t>ABBYY</a:t>
            </a:r>
          </a:p>
          <a:p>
            <a:pPr lvl="1" algn="l">
              <a:buFontTx/>
              <a:buChar char="•"/>
            </a:pPr>
            <a:r>
              <a:rPr lang="pt-PT" sz="1600" dirty="0" err="1"/>
              <a:t>HOcr</a:t>
            </a:r>
            <a:endParaRPr lang="pt-PT" sz="1600" dirty="0"/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Tree</a:t>
            </a:r>
            <a:r>
              <a:rPr lang="pt-PT" sz="1600" b="1" dirty="0"/>
              <a:t> </a:t>
            </a:r>
            <a:r>
              <a:rPr lang="pt-PT" sz="1600" dirty="0"/>
              <a:t>: estrutura de dados genérica para os resultados OCR. Conjunto de métodos para auxiliar manipulação e análise destes resultados.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Analysis</a:t>
            </a:r>
            <a:r>
              <a:rPr lang="pt-PT" sz="1600" b="1" dirty="0"/>
              <a:t> </a:t>
            </a:r>
            <a:r>
              <a:rPr lang="pt-PT" sz="1600" dirty="0"/>
              <a:t>: análise dos resultados OCR – texto, imagem e estrutura.</a:t>
            </a:r>
          </a:p>
          <a:p>
            <a:pPr lvl="1" algn="l">
              <a:buFontTx/>
              <a:buChar char="•"/>
            </a:pPr>
            <a:r>
              <a:rPr lang="pt-PT" sz="1600" dirty="0"/>
              <a:t>Análise do texto – tamanho normal de linha, espaçamento, nº colunas</a:t>
            </a:r>
          </a:p>
          <a:p>
            <a:pPr lvl="1" algn="l">
              <a:buFontTx/>
              <a:buChar char="•"/>
            </a:pPr>
            <a:r>
              <a:rPr lang="pt-PT" sz="1600" dirty="0"/>
              <a:t>Cálculo de DPI</a:t>
            </a:r>
          </a:p>
          <a:p>
            <a:pPr lvl="1" algn="l">
              <a:buFontTx/>
              <a:buChar char="•"/>
            </a:pPr>
            <a:r>
              <a:rPr lang="pt-PT" sz="1600" dirty="0"/>
              <a:t>Cálculo da estrutura, i.e. </a:t>
            </a:r>
            <a:r>
              <a:rPr lang="pt-PT" sz="1600" dirty="0" err="1"/>
              <a:t>header</a:t>
            </a:r>
            <a:r>
              <a:rPr lang="pt-PT" sz="1600" dirty="0"/>
              <a:t>, body, </a:t>
            </a:r>
            <a:r>
              <a:rPr lang="pt-PT" sz="1600" dirty="0" err="1"/>
              <a:t>footer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/>
              <a:t>Cálculo da ordem de leitura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Fix</a:t>
            </a:r>
            <a:r>
              <a:rPr lang="pt-PT" sz="1600" b="1" dirty="0"/>
              <a:t> </a:t>
            </a:r>
            <a:r>
              <a:rPr lang="pt-PT" sz="1600" dirty="0"/>
              <a:t>: métodos para limpeza/melhoria dos resultados OCR</a:t>
            </a:r>
          </a:p>
          <a:p>
            <a:pPr lvl="1" algn="l">
              <a:buFontTx/>
              <a:buChar char="•"/>
            </a:pPr>
            <a:r>
              <a:rPr lang="pt-PT" sz="1600" dirty="0"/>
              <a:t>Limpeza de blocos – blocos sobrepostos, intersetados, vazios (não delimitadores ou imagem)</a:t>
            </a:r>
          </a:p>
          <a:p>
            <a:pPr lvl="1" algn="l">
              <a:buFontTx/>
              <a:buChar char="•"/>
            </a:pPr>
            <a:r>
              <a:rPr lang="pt-PT" sz="1600" dirty="0"/>
              <a:t>Separar blocos utilizando contexto – título junto do texto do artigo</a:t>
            </a:r>
          </a:p>
          <a:p>
            <a:pPr>
              <a:buFontTx/>
              <a:buChar char="•"/>
            </a:pPr>
            <a:r>
              <a:rPr lang="pt-PT" sz="1600" b="1" dirty="0" err="1"/>
              <a:t>Image</a:t>
            </a:r>
            <a:r>
              <a:rPr lang="pt-PT" sz="1600" b="1" dirty="0"/>
              <a:t> </a:t>
            </a:r>
            <a:r>
              <a:rPr lang="pt-PT" sz="1600" b="1" dirty="0" err="1"/>
              <a:t>Fix</a:t>
            </a:r>
            <a:r>
              <a:rPr lang="pt-PT" sz="1600" dirty="0"/>
              <a:t>: melhorar imagem</a:t>
            </a:r>
          </a:p>
          <a:p>
            <a:pPr lvl="1" algn="l">
              <a:buFontTx/>
              <a:buChar char="•"/>
            </a:pPr>
            <a:r>
              <a:rPr lang="pt-PT" sz="1600" dirty="0"/>
              <a:t>Aumentar resolução</a:t>
            </a:r>
          </a:p>
          <a:p>
            <a:pPr lvl="1" algn="l">
              <a:buFontTx/>
              <a:buChar char="•"/>
            </a:pPr>
            <a:r>
              <a:rPr lang="pt-PT" sz="1600" dirty="0"/>
              <a:t>Alterar cor – ex.: </a:t>
            </a:r>
            <a:r>
              <a:rPr lang="pt-PT" sz="1600" dirty="0" err="1"/>
              <a:t>grey</a:t>
            </a:r>
            <a:r>
              <a:rPr lang="pt-PT" sz="1600" dirty="0"/>
              <a:t> </a:t>
            </a:r>
            <a:r>
              <a:rPr lang="pt-PT" sz="1600" dirty="0" err="1"/>
              <a:t>scaling</a:t>
            </a:r>
            <a:r>
              <a:rPr lang="pt-PT" sz="1600" dirty="0"/>
              <a:t>, </a:t>
            </a:r>
            <a:r>
              <a:rPr lang="pt-PT" sz="1600" dirty="0" err="1"/>
              <a:t>black</a:t>
            </a:r>
            <a:r>
              <a:rPr lang="pt-PT" sz="1600" dirty="0"/>
              <a:t> &amp; </a:t>
            </a:r>
            <a:r>
              <a:rPr lang="pt-PT" sz="1600" dirty="0" err="1"/>
              <a:t>white</a:t>
            </a:r>
            <a:endParaRPr lang="pt-PT" sz="1600" dirty="0"/>
          </a:p>
          <a:p>
            <a:pPr>
              <a:buFontTx/>
              <a:buChar char="•"/>
            </a:pPr>
            <a:r>
              <a:rPr lang="pt-PT" sz="1600" b="1" dirty="0"/>
              <a:t>Output</a:t>
            </a:r>
            <a:r>
              <a:rPr lang="pt-PT" sz="1600" dirty="0"/>
              <a:t> : extração dos dados para o formato desejado</a:t>
            </a:r>
          </a:p>
          <a:p>
            <a:pPr lvl="1" algn="l">
              <a:buFontTx/>
              <a:buChar char="•"/>
            </a:pPr>
            <a:r>
              <a:rPr lang="pt-PT" sz="1600" dirty="0"/>
              <a:t>Organizar texto em artigos</a:t>
            </a:r>
          </a:p>
          <a:p>
            <a:pPr lvl="1" algn="l">
              <a:buFontTx/>
              <a:buChar char="•"/>
            </a:pPr>
            <a:r>
              <a:rPr lang="pt-PT" sz="1600" dirty="0"/>
              <a:t>Output – </a:t>
            </a:r>
            <a:r>
              <a:rPr lang="pt-PT" sz="1600" dirty="0" err="1"/>
              <a:t>markdown</a:t>
            </a:r>
            <a:r>
              <a:rPr lang="pt-PT" sz="1600" dirty="0"/>
              <a:t>, </a:t>
            </a:r>
            <a:r>
              <a:rPr lang="pt-PT" sz="1600" dirty="0" err="1"/>
              <a:t>txt</a:t>
            </a:r>
            <a:r>
              <a:rPr lang="pt-PT" sz="1600" dirty="0"/>
              <a:t>, </a:t>
            </a:r>
            <a:r>
              <a:rPr lang="pt-PT" sz="1600" dirty="0" err="1"/>
              <a:t>xml</a:t>
            </a:r>
            <a:r>
              <a:rPr lang="pt-PT" sz="1600" dirty="0"/>
              <a:t>,…</a:t>
            </a:r>
          </a:p>
          <a:p>
            <a:pPr>
              <a:buFontTx/>
              <a:buChar char="•"/>
            </a:pPr>
            <a:endParaRPr lang="pt-PT" sz="1600" dirty="0"/>
          </a:p>
          <a:p>
            <a:pPr lvl="1" algn="l">
              <a:buFontTx/>
              <a:buChar char="•"/>
            </a:pPr>
            <a:endParaRPr lang="pt-PT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4348766" y="160193"/>
            <a:ext cx="45986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Módulos Principais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2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5. </a:t>
            </a:r>
            <a:r>
              <a:rPr lang="pt-PT" sz="8000" dirty="0"/>
              <a:t>Trabalho Realizado</a:t>
            </a:r>
          </a:p>
        </p:txBody>
      </p:sp>
    </p:spTree>
    <p:extLst>
      <p:ext uri="{BB962C8B-B14F-4D97-AF65-F5344CB8AC3E}">
        <p14:creationId xmlns:p14="http://schemas.microsoft.com/office/powerpoint/2010/main" val="290873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E8BAADE-3683-50F3-E83B-412F8C51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66" y="1345570"/>
            <a:ext cx="5079933" cy="425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31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8D37C13-657D-C97C-BBAA-C9797EA9A952}"/>
              </a:ext>
            </a:extLst>
          </p:cNvPr>
          <p:cNvGrpSpPr/>
          <p:nvPr/>
        </p:nvGrpSpPr>
        <p:grpSpPr>
          <a:xfrm>
            <a:off x="4772962" y="987353"/>
            <a:ext cx="6453805" cy="1296895"/>
            <a:chOff x="4599470" y="1265753"/>
            <a:chExt cx="6453805" cy="1296895"/>
          </a:xfrm>
        </p:grpSpPr>
        <p:pic>
          <p:nvPicPr>
            <p:cNvPr id="16" name="Imagem 1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7153D315-5D65-EE2B-8BBB-C8CA724D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470" y="1265753"/>
              <a:ext cx="918294" cy="1296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50F33EF1-3391-B232-9FA1-1B2DF5C5D507}"/>
                </a:ext>
              </a:extLst>
            </p:cNvPr>
            <p:cNvSpPr/>
            <p:nvPr/>
          </p:nvSpPr>
          <p:spPr>
            <a:xfrm>
              <a:off x="5591391" y="1734401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07413D1-8CC4-D63E-D597-C62E92B71F0C}"/>
                </a:ext>
              </a:extLst>
            </p:cNvPr>
            <p:cNvSpPr/>
            <p:nvPr/>
          </p:nvSpPr>
          <p:spPr>
            <a:xfrm>
              <a:off x="6225559" y="1628917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Tesseract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45773490-DDD3-0052-6DBC-F2F30585E0AA}"/>
                </a:ext>
              </a:extLst>
            </p:cNvPr>
            <p:cNvSpPr/>
            <p:nvPr/>
          </p:nvSpPr>
          <p:spPr>
            <a:xfrm>
              <a:off x="7407431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342F0DA-D354-49A4-5F5E-0518B6DF5483}"/>
                </a:ext>
              </a:extLst>
            </p:cNvPr>
            <p:cNvSpPr/>
            <p:nvPr/>
          </p:nvSpPr>
          <p:spPr>
            <a:xfrm>
              <a:off x="7997012" y="1528773"/>
              <a:ext cx="1275334" cy="75502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Barlow" panose="00000500000000000000" pitchFamily="2" charset="0"/>
                </a:rPr>
                <a:t>Dicionário de resultados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A8A4F50B-C278-912E-150F-1C00B4B2B022}"/>
                </a:ext>
              </a:extLst>
            </p:cNvPr>
            <p:cNvSpPr/>
            <p:nvPr/>
          </p:nvSpPr>
          <p:spPr>
            <a:xfrm>
              <a:off x="9344618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0ECD0CD-3BA9-619B-DDBF-F23A0858C362}"/>
                </a:ext>
              </a:extLst>
            </p:cNvPr>
            <p:cNvSpPr/>
            <p:nvPr/>
          </p:nvSpPr>
          <p:spPr>
            <a:xfrm>
              <a:off x="9934199" y="1584066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800" dirty="0">
                  <a:solidFill>
                    <a:schemeClr val="tx1"/>
                  </a:solidFill>
                  <a:latin typeface="Barlow" panose="00000500000000000000" pitchFamily="2" charset="0"/>
                </a:rPr>
                <a:t>OCR </a:t>
              </a:r>
              <a:r>
                <a:rPr lang="pt-PT" sz="18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Tree</a:t>
              </a:r>
              <a:endParaRPr lang="pt-PT" sz="12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1E5511-4DAD-D30E-23FD-5972D58CFA19}"/>
              </a:ext>
            </a:extLst>
          </p:cNvPr>
          <p:cNvSpPr txBox="1"/>
          <p:nvPr/>
        </p:nvSpPr>
        <p:spPr>
          <a:xfrm>
            <a:off x="4922831" y="2789419"/>
            <a:ext cx="1528233" cy="3000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900" dirty="0"/>
              <a:t>[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level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page_num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block_num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par_num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line_num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word_num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"box": {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left</a:t>
            </a:r>
            <a:r>
              <a:rPr lang="pt-PT" sz="900" dirty="0"/>
              <a:t>": 0, </a:t>
            </a:r>
          </a:p>
          <a:p>
            <a:r>
              <a:rPr lang="pt-PT" sz="900" dirty="0"/>
              <a:t>            "top": 0,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width</a:t>
            </a:r>
            <a:r>
              <a:rPr lang="pt-PT" sz="900" dirty="0"/>
              <a:t>": 1237,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height</a:t>
            </a:r>
            <a:r>
              <a:rPr lang="pt-PT" sz="900" dirty="0"/>
              <a:t>": 1747</a:t>
            </a:r>
          </a:p>
          <a:p>
            <a:r>
              <a:rPr lang="pt-PT" sz="900" dirty="0"/>
              <a:t>        },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text</a:t>
            </a:r>
            <a:r>
              <a:rPr lang="pt-PT" sz="900" dirty="0"/>
              <a:t>": "",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conf</a:t>
            </a:r>
            <a:r>
              <a:rPr lang="pt-PT" sz="900" dirty="0"/>
              <a:t>": -1,</a:t>
            </a:r>
          </a:p>
          <a:p>
            <a:r>
              <a:rPr lang="pt-PT" sz="900" dirty="0"/>
              <a:t>        "id": </a:t>
            </a:r>
            <a:r>
              <a:rPr lang="pt-PT" sz="900" dirty="0" err="1"/>
              <a:t>null</a:t>
            </a:r>
            <a:r>
              <a:rPr lang="pt-PT" sz="900" dirty="0"/>
              <a:t>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type</a:t>
            </a:r>
            <a:r>
              <a:rPr lang="pt-PT" sz="900" dirty="0"/>
              <a:t>": </a:t>
            </a:r>
            <a:r>
              <a:rPr lang="pt-PT" sz="900" dirty="0" err="1"/>
              <a:t>null</a:t>
            </a:r>
            <a:endParaRPr lang="pt-PT" sz="900" dirty="0"/>
          </a:p>
          <a:p>
            <a:r>
              <a:rPr lang="pt-PT" sz="900" dirty="0"/>
              <a:t>    },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…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0505D33-B055-6B63-0D07-ABA49A47AA0F}"/>
              </a:ext>
            </a:extLst>
          </p:cNvPr>
          <p:cNvCxnSpPr>
            <a:cxnSpLocks/>
          </p:cNvCxnSpPr>
          <p:nvPr/>
        </p:nvCxnSpPr>
        <p:spPr>
          <a:xfrm flipV="1">
            <a:off x="4922831" y="2005394"/>
            <a:ext cx="3247673" cy="784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C3E96EE1-D875-9040-6A40-29973992681E}"/>
              </a:ext>
            </a:extLst>
          </p:cNvPr>
          <p:cNvCxnSpPr>
            <a:cxnSpLocks/>
          </p:cNvCxnSpPr>
          <p:nvPr/>
        </p:nvCxnSpPr>
        <p:spPr>
          <a:xfrm flipV="1">
            <a:off x="6451064" y="2014112"/>
            <a:ext cx="2994774" cy="775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6DE23D1-E16E-38EB-E708-EC77F6A1CD0B}"/>
              </a:ext>
            </a:extLst>
          </p:cNvPr>
          <p:cNvSpPr txBox="1"/>
          <p:nvPr/>
        </p:nvSpPr>
        <p:spPr>
          <a:xfrm>
            <a:off x="8364702" y="2604844"/>
            <a:ext cx="1932458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CLASS</a:t>
            </a:r>
            <a:r>
              <a:rPr lang="pt-P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level</a:t>
            </a: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page</a:t>
            </a:r>
            <a:r>
              <a:rPr lang="en-US" dirty="0"/>
              <a:t>_num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block_num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Par_num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Line_num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Word_num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: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</a:t>
            </a:r>
          </a:p>
          <a:p>
            <a:pPr algn="ctr"/>
            <a:r>
              <a:rPr lang="en-US" sz="2400" b="1" dirty="0"/>
              <a:t>…</a:t>
            </a:r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49FE55D-4F04-D840-44E2-DD26EF8566AB}"/>
              </a:ext>
            </a:extLst>
          </p:cNvPr>
          <p:cNvCxnSpPr>
            <a:cxnSpLocks/>
          </p:cNvCxnSpPr>
          <p:nvPr/>
        </p:nvCxnSpPr>
        <p:spPr>
          <a:xfrm flipV="1">
            <a:off x="8364702" y="1969261"/>
            <a:ext cx="1742989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09A0D31B-2FE1-C54B-5698-488B6631464F}"/>
              </a:ext>
            </a:extLst>
          </p:cNvPr>
          <p:cNvCxnSpPr>
            <a:cxnSpLocks/>
          </p:cNvCxnSpPr>
          <p:nvPr/>
        </p:nvCxnSpPr>
        <p:spPr>
          <a:xfrm flipV="1">
            <a:off x="10297160" y="1959681"/>
            <a:ext cx="929607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2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err="1"/>
              <a:t>Índice</a:t>
            </a:r>
            <a:endParaRPr sz="5400" dirty="0"/>
          </a:p>
        </p:txBody>
      </p:sp>
      <p:sp>
        <p:nvSpPr>
          <p:cNvPr id="505" name="Google Shape;505;p70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9538667" cy="4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Introdução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Casos de </a:t>
            </a:r>
            <a:r>
              <a:rPr lang="en-US" sz="4000" dirty="0" err="1"/>
              <a:t>estudo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Tecnologias</a:t>
            </a:r>
            <a:r>
              <a:rPr lang="en-US" sz="4000" dirty="0"/>
              <a:t> e </a:t>
            </a:r>
            <a:r>
              <a:rPr lang="en-US" sz="4000" dirty="0" err="1"/>
              <a:t>estado</a:t>
            </a:r>
            <a:r>
              <a:rPr lang="en-US" sz="4000" dirty="0"/>
              <a:t> da </a:t>
            </a:r>
            <a:r>
              <a:rPr lang="en-US" sz="4000" dirty="0" err="1"/>
              <a:t>arte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Plano de </a:t>
            </a:r>
            <a:r>
              <a:rPr lang="en-US" sz="4000" dirty="0" err="1"/>
              <a:t>Trabalho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Trabalho</a:t>
            </a:r>
            <a:r>
              <a:rPr lang="en-US" sz="4000" dirty="0"/>
              <a:t> </a:t>
            </a:r>
            <a:r>
              <a:rPr lang="en-US" sz="4000" dirty="0" err="1"/>
              <a:t>realizado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Conclusões</a:t>
            </a:r>
            <a:endParaRPr sz="4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2A5C64-1D98-7897-48A0-31FB99456A0E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507" name="Google Shape;507;p70"/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508" name="Google Shape;508;p70"/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70"/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0" name="Google Shape;510;p70"/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AA42C9-1048-36CF-BA09-5B9AADE6BA94}"/>
              </a:ext>
            </a:extLst>
          </p:cNvPr>
          <p:cNvSpPr txBox="1"/>
          <p:nvPr/>
        </p:nvSpPr>
        <p:spPr>
          <a:xfrm>
            <a:off x="6939280" y="2163317"/>
            <a:ext cx="3068320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2400" dirty="0"/>
              <a:t>TEXT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3135EC3-639B-C7CA-5186-8C8631D8533B}"/>
              </a:ext>
            </a:extLst>
          </p:cNvPr>
          <p:cNvSpPr/>
          <p:nvPr/>
        </p:nvSpPr>
        <p:spPr>
          <a:xfrm>
            <a:off x="6096000" y="987353"/>
            <a:ext cx="4460240" cy="48918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19B00A4-B605-7C2E-EE3F-2034B92EC22C}"/>
              </a:ext>
            </a:extLst>
          </p:cNvPr>
          <p:cNvGrpSpPr/>
          <p:nvPr/>
        </p:nvGrpSpPr>
        <p:grpSpPr>
          <a:xfrm>
            <a:off x="6130290" y="2163317"/>
            <a:ext cx="774700" cy="84749"/>
            <a:chOff x="4974167" y="2897717"/>
            <a:chExt cx="845397" cy="84749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B83216E4-1B67-F7A3-175C-D7D8A5B6BD53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AE981AFE-A06B-1628-12AA-D9B1B490BBE7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4FBCE713-677C-E423-009E-4BC9A150CF71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BAF678C-07DB-0C35-6973-E8D2679E6D9E}"/>
              </a:ext>
            </a:extLst>
          </p:cNvPr>
          <p:cNvSpPr txBox="1"/>
          <p:nvPr/>
        </p:nvSpPr>
        <p:spPr>
          <a:xfrm>
            <a:off x="6243922" y="1982450"/>
            <a:ext cx="622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LEFT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26CDABC2-5D8C-140B-5488-560955520615}"/>
              </a:ext>
            </a:extLst>
          </p:cNvPr>
          <p:cNvGrpSpPr/>
          <p:nvPr/>
        </p:nvGrpSpPr>
        <p:grpSpPr>
          <a:xfrm rot="5400000">
            <a:off x="6517468" y="1519691"/>
            <a:ext cx="1110256" cy="116907"/>
            <a:chOff x="4974167" y="2897717"/>
            <a:chExt cx="845397" cy="84749"/>
          </a:xfrm>
        </p:grpSpPr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966AB4EF-6F0F-1900-3D16-9735A747E0E4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344A06B7-F334-D5EF-B044-739FF09B0617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14CA8C57-D5FB-2EDA-6DF8-B5821C5523D4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14EF1E7-84F0-7691-932E-B4118479465F}"/>
              </a:ext>
            </a:extLst>
          </p:cNvPr>
          <p:cNvSpPr txBox="1"/>
          <p:nvPr/>
        </p:nvSpPr>
        <p:spPr>
          <a:xfrm>
            <a:off x="7014142" y="1423128"/>
            <a:ext cx="622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TOP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938B90F-DB2F-1B5A-5A5C-6EF88E8C54BB}"/>
              </a:ext>
            </a:extLst>
          </p:cNvPr>
          <p:cNvGrpSpPr/>
          <p:nvPr/>
        </p:nvGrpSpPr>
        <p:grpSpPr>
          <a:xfrm>
            <a:off x="6963508" y="3993591"/>
            <a:ext cx="3019863" cy="73191"/>
            <a:chOff x="4974167" y="2897717"/>
            <a:chExt cx="845397" cy="84749"/>
          </a:xfrm>
        </p:grpSpPr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87118B34-5205-5CA4-9A58-87157E745A30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180DDE57-AC74-C1BD-2C5E-F19DFF8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4EF37EDF-3EAE-DED2-C9C6-D99DF6D884AD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58F4033-C80F-E0C0-6710-49FB86ED8484}"/>
              </a:ext>
            </a:extLst>
          </p:cNvPr>
          <p:cNvSpPr txBox="1"/>
          <p:nvPr/>
        </p:nvSpPr>
        <p:spPr>
          <a:xfrm>
            <a:off x="8231230" y="3793879"/>
            <a:ext cx="712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WIDTH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64CDC4D-3F9A-FD54-EEDB-FB0D41F8CE50}"/>
              </a:ext>
            </a:extLst>
          </p:cNvPr>
          <p:cNvGrpSpPr/>
          <p:nvPr/>
        </p:nvGrpSpPr>
        <p:grpSpPr>
          <a:xfrm rot="16200000">
            <a:off x="8793267" y="3228507"/>
            <a:ext cx="2113473" cy="72158"/>
            <a:chOff x="4974167" y="2897717"/>
            <a:chExt cx="845397" cy="84749"/>
          </a:xfrm>
        </p:grpSpPr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AE0BA915-BD41-D493-C5A6-67E29CC4B03A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1A2E689A-7520-63AE-CBF5-F21E7633253A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C41ECC6A-FC8A-9AE9-C851-3885F5DEC40C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3EE0385-7AC7-3DE0-3D4F-EE147C4FBE51}"/>
              </a:ext>
            </a:extLst>
          </p:cNvPr>
          <p:cNvSpPr txBox="1"/>
          <p:nvPr/>
        </p:nvSpPr>
        <p:spPr>
          <a:xfrm>
            <a:off x="9191373" y="3086540"/>
            <a:ext cx="712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50378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6A8C666B-4DEA-FB2D-7AAD-A3848C4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29" y="869803"/>
            <a:ext cx="3510437" cy="5130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603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70934" y="335420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Interseções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dentro de outros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6A8C666B-4DEA-FB2D-7AAD-A3848C4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67" y="953250"/>
            <a:ext cx="3510437" cy="513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E48D09EF-E125-6730-CC30-A8016C96A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97" y="931568"/>
            <a:ext cx="3525274" cy="515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8028350" y="3330956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653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44808" y="719986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Interseções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dentro de outros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7826904" y="2238965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DEAF04B1-4DE5-D8D1-0964-C9426EDE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9" t="7917" r="26217" b="69527"/>
          <a:stretch/>
        </p:blipFill>
        <p:spPr>
          <a:xfrm>
            <a:off x="4927898" y="1038220"/>
            <a:ext cx="2460626" cy="2843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774119C4-50E2-CC69-B4F6-A7EA7FAFB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4" t="7912" r="24774" b="67099"/>
          <a:stretch/>
        </p:blipFill>
        <p:spPr>
          <a:xfrm>
            <a:off x="8658984" y="1023015"/>
            <a:ext cx="2460626" cy="2851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1C1B0BE-1B28-C6DD-FD15-52D0CA03EE24}"/>
              </a:ext>
            </a:extLst>
          </p:cNvPr>
          <p:cNvSpPr/>
          <p:nvPr/>
        </p:nvSpPr>
        <p:spPr>
          <a:xfrm>
            <a:off x="5177307" y="4496522"/>
            <a:ext cx="2155065" cy="47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5056BF-567C-63E2-FAC3-72808983DF67}"/>
              </a:ext>
            </a:extLst>
          </p:cNvPr>
          <p:cNvSpPr/>
          <p:nvPr/>
        </p:nvSpPr>
        <p:spPr>
          <a:xfrm>
            <a:off x="5233459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7FAA6-7705-D85B-E634-CC979437E96B}"/>
              </a:ext>
            </a:extLst>
          </p:cNvPr>
          <p:cNvSpPr/>
          <p:nvPr/>
        </p:nvSpPr>
        <p:spPr>
          <a:xfrm>
            <a:off x="7826904" y="4872812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22BEEC2-2559-2AB1-31E2-12840E0D8C90}"/>
              </a:ext>
            </a:extLst>
          </p:cNvPr>
          <p:cNvSpPr/>
          <p:nvPr/>
        </p:nvSpPr>
        <p:spPr>
          <a:xfrm>
            <a:off x="8751194" y="4496522"/>
            <a:ext cx="2155065" cy="326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1537557-2D47-34A2-1E73-54A318094636}"/>
              </a:ext>
            </a:extLst>
          </p:cNvPr>
          <p:cNvSpPr/>
          <p:nvPr/>
        </p:nvSpPr>
        <p:spPr>
          <a:xfrm>
            <a:off x="8807346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4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590701-2138-49EC-E757-42915117F3A6}"/>
              </a:ext>
            </a:extLst>
          </p:cNvPr>
          <p:cNvSpPr txBox="1">
            <a:spLocks/>
          </p:cNvSpPr>
          <p:nvPr/>
        </p:nvSpPr>
        <p:spPr>
          <a:xfrm>
            <a:off x="5934891" y="1783436"/>
            <a:ext cx="51816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err="1">
                <a:latin typeface="Franklin Gothic Medium Cond" panose="020B0606030402020204" pitchFamily="34" charset="0"/>
              </a:rPr>
              <a:t>line_height_sum</a:t>
            </a:r>
            <a:r>
              <a:rPr lang="pt-PT" sz="1800" dirty="0">
                <a:latin typeface="Franklin Gothic Medium Cond" panose="020B0606030402020204" pitchFamily="34" charset="0"/>
              </a:rPr>
              <a:t> = 0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Para cada Linha:</a:t>
            </a: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lmh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 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</a:rPr>
              <a:t>Calcular altura média</a:t>
            </a: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line_height_sum</a:t>
            </a:r>
            <a:r>
              <a:rPr lang="pt-PT" sz="1800" dirty="0">
                <a:latin typeface="Franklin Gothic Medium Cond" panose="020B0606030402020204" pitchFamily="34" charset="0"/>
              </a:rPr>
              <a:t> += </a:t>
            </a:r>
            <a:r>
              <a:rPr lang="pt-PT" sz="1800" dirty="0" err="1">
                <a:latin typeface="Franklin Gothic Medium Cond" panose="020B0606030402020204" pitchFamily="34" charset="0"/>
              </a:rPr>
              <a:t>lmh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 err="1">
                <a:latin typeface="Franklin Gothic Medium Cond" panose="020B0606030402020204" pitchFamily="34" charset="0"/>
              </a:rPr>
              <a:t>m_h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Calcular altura de linha média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 err="1">
                <a:latin typeface="Franklin Gothic Medium Cond" panose="020B0606030402020204" pitchFamily="34" charset="0"/>
              </a:rPr>
              <a:t>s_d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</a:rPr>
              <a:t>Calcular desvio padrão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Enquanto desvio padrão elevado: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lines</a:t>
            </a:r>
            <a:r>
              <a:rPr lang="pt-PT" sz="1800" b="1" dirty="0">
                <a:latin typeface="Franklin Gothic Medium Cond" panose="020B0606030402020204" pitchFamily="34" charset="0"/>
              </a:rPr>
              <a:t>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</a:t>
            </a:r>
            <a:r>
              <a:rPr lang="pt-PT" sz="1800" dirty="0">
                <a:latin typeface="Franklin Gothic Medium Cond" panose="020B0606030402020204" pitchFamily="34" charset="0"/>
              </a:rPr>
              <a:t>Remover </a:t>
            </a:r>
            <a:r>
              <a:rPr lang="pt-PT" sz="1800" dirty="0" err="1">
                <a:latin typeface="Franklin Gothic Medium Cond" panose="020B0606030402020204" pitchFamily="34" charset="0"/>
              </a:rPr>
              <a:t>outlier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m_h</a:t>
            </a:r>
            <a:r>
              <a:rPr lang="pt-PT" sz="1800" dirty="0">
                <a:latin typeface="Franklin Gothic Medium Cond" panose="020B0606030402020204" pitchFamily="34" charset="0"/>
              </a:rPr>
              <a:t>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Recalcular altura de linha média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s_d</a:t>
            </a:r>
            <a:r>
              <a:rPr lang="pt-PT" sz="1800" dirty="0">
                <a:latin typeface="Franklin Gothic Medium Cond" panose="020B0606030402020204" pitchFamily="34" charset="0"/>
              </a:rPr>
              <a:t>  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Re</a:t>
            </a:r>
            <a:r>
              <a:rPr lang="pt-PT" sz="1800" dirty="0">
                <a:latin typeface="Franklin Gothic Medium Cond" panose="020B0606030402020204" pitchFamily="34" charset="0"/>
              </a:rPr>
              <a:t>calcular desvio padrão</a:t>
            </a:r>
          </a:p>
          <a:p>
            <a:endParaRPr lang="pt-PT" sz="1800" b="1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0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C36304A-363F-6083-FFA2-D045CB1ED977}"/>
              </a:ext>
            </a:extLst>
          </p:cNvPr>
          <p:cNvSpPr txBox="1"/>
          <p:nvPr/>
        </p:nvSpPr>
        <p:spPr>
          <a:xfrm>
            <a:off x="5454952" y="2461341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Título: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 </a:t>
            </a:r>
            <a:r>
              <a:rPr lang="pt-PT" sz="2000" dirty="0"/>
              <a:t>tamanho normal de texto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212A1B-1F44-9FE0-A674-DE9AEF3C27BA}"/>
              </a:ext>
            </a:extLst>
          </p:cNvPr>
          <p:cNvSpPr txBox="1"/>
          <p:nvPr/>
        </p:nvSpPr>
        <p:spPr>
          <a:xfrm>
            <a:off x="5454953" y="1089079"/>
            <a:ext cx="638773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Texto: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&lt;= </a:t>
            </a:r>
            <a:r>
              <a:rPr lang="pt-PT" sz="2000" dirty="0"/>
              <a:t>tamanho normal de texto * 1,3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&gt;= </a:t>
            </a:r>
            <a:r>
              <a:rPr lang="pt-PT" sz="2000" dirty="0"/>
              <a:t>tamanho normal de texto * 1,3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467D44-3267-B507-38D9-D93ECAE15D2B}"/>
              </a:ext>
            </a:extLst>
          </p:cNvPr>
          <p:cNvSpPr txBox="1"/>
          <p:nvPr/>
        </p:nvSpPr>
        <p:spPr>
          <a:xfrm>
            <a:off x="5454952" y="3526137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Legenda: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 </a:t>
            </a:r>
            <a:r>
              <a:rPr lang="pt-PT" sz="2000" dirty="0"/>
              <a:t>tamanho normal de 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92A9D3-2AF5-B3D8-3E9C-C74823570E88}"/>
              </a:ext>
            </a:extLst>
          </p:cNvPr>
          <p:cNvSpPr txBox="1"/>
          <p:nvPr/>
        </p:nvSpPr>
        <p:spPr>
          <a:xfrm>
            <a:off x="5454952" y="4615813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Delimitador: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Vazio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largura</a:t>
            </a:r>
            <a:r>
              <a:rPr lang="en-US" sz="2000" dirty="0"/>
              <a:t> &gt;= </a:t>
            </a:r>
            <a:r>
              <a:rPr lang="en-US" sz="2000" dirty="0" err="1"/>
              <a:t>altura</a:t>
            </a:r>
            <a:r>
              <a:rPr lang="en-US" sz="2000" dirty="0"/>
              <a:t> * 4 (vice-versa)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15310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F7BACE61-14E3-F097-324C-FB956A01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13" y="782785"/>
            <a:ext cx="3685323" cy="5292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C5282E-0B6C-0503-67BE-78978F8452F8}"/>
              </a:ext>
            </a:extLst>
          </p:cNvPr>
          <p:cNvSpPr/>
          <p:nvPr/>
        </p:nvSpPr>
        <p:spPr>
          <a:xfrm>
            <a:off x="9341476" y="4318132"/>
            <a:ext cx="103031" cy="1028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B5DCD-152D-E286-4CE6-ECB5A1B593F6}"/>
              </a:ext>
            </a:extLst>
          </p:cNvPr>
          <p:cNvSpPr txBox="1"/>
          <p:nvPr/>
        </p:nvSpPr>
        <p:spPr>
          <a:xfrm>
            <a:off x="9474558" y="4198273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Título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0A40F2-0D84-1300-0A7C-4B3B3D8F9011}"/>
              </a:ext>
            </a:extLst>
          </p:cNvPr>
          <p:cNvSpPr/>
          <p:nvPr/>
        </p:nvSpPr>
        <p:spPr>
          <a:xfrm>
            <a:off x="9341476" y="4688607"/>
            <a:ext cx="103031" cy="1028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E3222B-40E2-ECCE-420A-36F3BBD605A8}"/>
              </a:ext>
            </a:extLst>
          </p:cNvPr>
          <p:cNvSpPr txBox="1"/>
          <p:nvPr/>
        </p:nvSpPr>
        <p:spPr>
          <a:xfrm>
            <a:off x="9474558" y="4568748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Texto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5D0CB1-4F72-1EDD-4713-91EFDA0936B4}"/>
              </a:ext>
            </a:extLst>
          </p:cNvPr>
          <p:cNvSpPr/>
          <p:nvPr/>
        </p:nvSpPr>
        <p:spPr>
          <a:xfrm>
            <a:off x="9341476" y="5118351"/>
            <a:ext cx="103031" cy="1028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133101-9687-54E9-CB37-4DD8E44F8743}"/>
              </a:ext>
            </a:extLst>
          </p:cNvPr>
          <p:cNvSpPr txBox="1"/>
          <p:nvPr/>
        </p:nvSpPr>
        <p:spPr>
          <a:xfrm>
            <a:off x="9474558" y="499849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Delimitador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A71D657-1913-A439-D6C8-74F2104F339F}"/>
              </a:ext>
            </a:extLst>
          </p:cNvPr>
          <p:cNvSpPr/>
          <p:nvPr/>
        </p:nvSpPr>
        <p:spPr>
          <a:xfrm>
            <a:off x="9341476" y="5500141"/>
            <a:ext cx="103031" cy="102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260BCB-E35F-7DB3-CE6C-E2C997C8FC96}"/>
              </a:ext>
            </a:extLst>
          </p:cNvPr>
          <p:cNvSpPr txBox="1"/>
          <p:nvPr/>
        </p:nvSpPr>
        <p:spPr>
          <a:xfrm>
            <a:off x="9474558" y="538028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Legenda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3CD555E-A49A-D599-583C-F2F97DCA1923}"/>
              </a:ext>
            </a:extLst>
          </p:cNvPr>
          <p:cNvSpPr/>
          <p:nvPr/>
        </p:nvSpPr>
        <p:spPr>
          <a:xfrm>
            <a:off x="9341476" y="5927743"/>
            <a:ext cx="103031" cy="102818"/>
          </a:xfrm>
          <a:prstGeom prst="rect">
            <a:avLst/>
          </a:prstGeom>
          <a:solidFill>
            <a:srgbClr val="24E213"/>
          </a:solidFill>
          <a:ln>
            <a:solidFill>
              <a:srgbClr val="24E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4DCBFE-F132-CF03-123F-36F32544310C}"/>
              </a:ext>
            </a:extLst>
          </p:cNvPr>
          <p:cNvSpPr txBox="1"/>
          <p:nvPr/>
        </p:nvSpPr>
        <p:spPr>
          <a:xfrm>
            <a:off x="9474558" y="5807884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205179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54FAC9D7-5DE3-9302-0B88-3C5C5ED336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3551"/>
          <a:stretch/>
        </p:blipFill>
        <p:spPr>
          <a:xfrm>
            <a:off x="6686045" y="806929"/>
            <a:ext cx="4021144" cy="52898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9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818FE875-1148-1497-4F23-E250827E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r="1040" b="4532"/>
          <a:stretch/>
        </p:blipFill>
        <p:spPr>
          <a:xfrm>
            <a:off x="6686045" y="818867"/>
            <a:ext cx="4021144" cy="5289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85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6CDA813-4FB8-649B-9119-3FFFFC76D27F}"/>
              </a:ext>
            </a:extLst>
          </p:cNvPr>
          <p:cNvGrpSpPr/>
          <p:nvPr/>
        </p:nvGrpSpPr>
        <p:grpSpPr>
          <a:xfrm>
            <a:off x="6852947" y="920781"/>
            <a:ext cx="3472255" cy="5037260"/>
            <a:chOff x="7840327" y="935176"/>
            <a:chExt cx="3472255" cy="5037260"/>
          </a:xfrm>
        </p:grpSpPr>
        <p:pic>
          <p:nvPicPr>
            <p:cNvPr id="5" name="Imagem 4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C854A990-4D08-0341-68D0-184083AFF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AA21D5AA-D8B4-856A-638A-9E010EFC9D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7BC7639E-66E7-E84B-BFC3-4000FC026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unidirecional 15">
              <a:extLst>
                <a:ext uri="{FF2B5EF4-FFF2-40B4-BE49-F238E27FC236}">
                  <a16:creationId xmlns:a16="http://schemas.microsoft.com/office/drawing/2014/main" id="{49D36AAC-B692-3C0A-E439-28ADFBF2FAFB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unidirecional 16">
              <a:extLst>
                <a:ext uri="{FF2B5EF4-FFF2-40B4-BE49-F238E27FC236}">
                  <a16:creationId xmlns:a16="http://schemas.microsoft.com/office/drawing/2014/main" id="{0FE7E2AC-7C30-0521-FF7E-1EF2D022F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82774AF8-5828-1D1A-6993-E23A4380714A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45D33B89-B60F-46F5-9CC2-F8B71DA3C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E945207E-5314-E6B3-0818-8259EAB1C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1906F53-6BD6-C958-B613-28029FA9FD0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unidirecional 21">
              <a:extLst>
                <a:ext uri="{FF2B5EF4-FFF2-40B4-BE49-F238E27FC236}">
                  <a16:creationId xmlns:a16="http://schemas.microsoft.com/office/drawing/2014/main" id="{D14ABB21-3367-1DE5-94A0-867409F4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8FED83FC-41F8-6699-0B21-769B06CD1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3F881AA8-6078-0DE7-2839-021871F06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8B326A1D-E993-6E4F-D52E-2C96EFC7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6A782B2-C9DB-BB79-80C3-4A90A3BD4CD9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47B2C6E-6F04-4887-9307-A7DF9C73EE28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34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642" y="2333626"/>
            <a:ext cx="10271125" cy="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1. Introdução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60239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68198" y="2582278"/>
            <a:ext cx="536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Ponto de partida: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limpos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categorizados</a:t>
            </a:r>
          </a:p>
        </p:txBody>
      </p:sp>
      <p:pic>
        <p:nvPicPr>
          <p:cNvPr id="29" name="Imagem 28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48853CEC-00DB-195C-77E2-0D312359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0" y="820730"/>
            <a:ext cx="3599813" cy="5261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288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80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FB9D0B-9F46-C514-9FF5-12133AC23024}"/>
              </a:ext>
            </a:extLst>
          </p:cNvPr>
          <p:cNvSpPr txBox="1"/>
          <p:nvPr/>
        </p:nvSpPr>
        <p:spPr>
          <a:xfrm>
            <a:off x="7796793" y="2989647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30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2C9407-59C0-9CC1-9685-DB40F933375E}"/>
              </a:ext>
            </a:extLst>
          </p:cNvPr>
          <p:cNvSpPr txBox="1"/>
          <p:nvPr/>
        </p:nvSpPr>
        <p:spPr>
          <a:xfrm>
            <a:off x="7904225" y="108685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13878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Remover ligações com atração muito baixa. (existem ligações com o dobro ou mais de atração)</a:t>
            </a:r>
            <a:br>
              <a:rPr lang="pt-PT" sz="2000" b="1" dirty="0">
                <a:latin typeface="Barlow" panose="00000500000000000000" pitchFamily="2" charset="0"/>
              </a:rPr>
            </a:br>
            <a:r>
              <a:rPr lang="pt-PT" sz="2000" b="1" dirty="0">
                <a:latin typeface="Barlow" panose="00000500000000000000" pitchFamily="2" charset="0"/>
              </a:rPr>
              <a:t>Garante à partida que certas ligações vão ser escolhidas.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4045731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ordem de leitura, escolhendo ligações com maior atração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995260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 descr="Uma imagem com texto, captura de ecrã, jornal&#10;&#10;Descrição gerada automaticamente">
            <a:extLst>
              <a:ext uri="{FF2B5EF4-FFF2-40B4-BE49-F238E27FC236}">
                <a16:creationId xmlns:a16="http://schemas.microsoft.com/office/drawing/2014/main" id="{A9140472-E11D-1C03-9A39-DDA29DAD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97" y="821881"/>
            <a:ext cx="3565470" cy="5210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094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510557" cy="33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Isolar Artigos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Um título representa o início de um artigo e o fim do anterior</a:t>
            </a:r>
          </a:p>
          <a:p>
            <a:pPr>
              <a:buFontTx/>
              <a:buChar char="•"/>
            </a:pPr>
            <a:r>
              <a:rPr lang="pt-PT" sz="2000" dirty="0"/>
              <a:t>Output em </a:t>
            </a:r>
            <a:r>
              <a:rPr lang="pt-PT" sz="2000" dirty="0" err="1"/>
              <a:t>markdown</a:t>
            </a:r>
            <a:endParaRPr lang="pt-PT" sz="2000" dirty="0"/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OUTPUT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7D6B2F59-60D2-FB31-7FFB-F1998206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30" y="840145"/>
            <a:ext cx="3557061" cy="5198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863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510557" cy="33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Isolar Artigos</a:t>
            </a:r>
          </a:p>
          <a:p>
            <a:pPr lvl="1" algn="l">
              <a:buFontTx/>
              <a:buChar char="•"/>
            </a:pPr>
            <a:r>
              <a:rPr lang="pt-PT" sz="2000" dirty="0"/>
              <a:t>Um título representa o início de um artigo e o fim do anterior</a:t>
            </a:r>
          </a:p>
          <a:p>
            <a:pPr>
              <a:buFontTx/>
              <a:buChar char="•"/>
            </a:pPr>
            <a:r>
              <a:rPr lang="pt-PT" sz="2000" b="1" dirty="0"/>
              <a:t>Output em </a:t>
            </a:r>
            <a:r>
              <a:rPr lang="pt-PT" sz="2000" b="1" dirty="0" err="1"/>
              <a:t>markdown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OUTPUT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430D14C-5031-B379-8B97-9955186A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34" y="1156266"/>
            <a:ext cx="7305970" cy="442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6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6. </a:t>
            </a:r>
            <a:r>
              <a:rPr lang="pt-PT" sz="8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4558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3"/>
            <a:ext cx="6888601" cy="517612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/>
              <a:t> A </a:t>
            </a:r>
            <a:r>
              <a:rPr lang="pt-PT" sz="2000" b="1" dirty="0"/>
              <a:t>Digitalização</a:t>
            </a:r>
            <a:r>
              <a:rPr lang="pt-PT" sz="2000" dirty="0"/>
              <a:t> permitiu um método simples para salvaguardar documentos num formato digital. Estes são porém guardados na forma de </a:t>
            </a:r>
            <a:r>
              <a:rPr lang="pt-PT" sz="2000" b="1" dirty="0"/>
              <a:t>imagens</a:t>
            </a:r>
            <a:r>
              <a:rPr lang="pt-PT" sz="2000" dirty="0"/>
              <a:t>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OCR </a:t>
            </a:r>
            <a:r>
              <a:rPr lang="pt-PT" sz="2000" dirty="0"/>
              <a:t>disponibilizou então um método de fácil e relativamente fiável transcrição automática destas imagens. Os resultados de OCR estão no entanto bastante </a:t>
            </a:r>
            <a:r>
              <a:rPr lang="pt-PT" sz="2000" b="1" dirty="0"/>
              <a:t>dependentes</a:t>
            </a:r>
            <a:r>
              <a:rPr lang="pt-PT" sz="2000" dirty="0"/>
              <a:t> da qualidade das imagens e dos documentos originais.</a:t>
            </a:r>
          </a:p>
          <a:p>
            <a:pPr>
              <a:buFontTx/>
              <a:buChar char="•"/>
            </a:pPr>
            <a:endParaRPr lang="pt-PT" sz="2000" b="1" dirty="0"/>
          </a:p>
        </p:txBody>
      </p:sp>
      <p:pic>
        <p:nvPicPr>
          <p:cNvPr id="3074" name="Picture 2" descr="What is Document Digitization? Why Is It Important?">
            <a:extLst>
              <a:ext uri="{FF2B5EF4-FFF2-40B4-BE49-F238E27FC236}">
                <a16:creationId xmlns:a16="http://schemas.microsoft.com/office/drawing/2014/main" id="{21925BA5-FD49-47F6-193D-1834CB99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32" y="1445428"/>
            <a:ext cx="4128278" cy="16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pic>
        <p:nvPicPr>
          <p:cNvPr id="3076" name="Picture 4" descr="Image into Text Converter-AI OCR Tool (Unlocking Text from Image)">
            <a:extLst>
              <a:ext uri="{FF2B5EF4-FFF2-40B4-BE49-F238E27FC236}">
                <a16:creationId xmlns:a16="http://schemas.microsoft.com/office/drawing/2014/main" id="{0DC5187D-7A98-92AF-5FFD-D93F6E5F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20" y1="60156" x2="35156" y2="26758"/>
                        <a14:foregroundMark x1="35156" y1="26758" x2="64453" y2="29492"/>
                        <a14:foregroundMark x1="64453" y1="29492" x2="66211" y2="58008"/>
                        <a14:foregroundMark x1="66211" y1="58008" x2="41602" y2="73047"/>
                        <a14:foregroundMark x1="41602" y1="73047" x2="71875" y2="67578"/>
                        <a14:foregroundMark x1="71875" y1="67578" x2="61523" y2="28516"/>
                        <a14:foregroundMark x1="61523" y1="28516" x2="30078" y2="24023"/>
                        <a14:foregroundMark x1="30078" y1="24023" x2="25391" y2="56445"/>
                        <a14:foregroundMark x1="25391" y1="56445" x2="44531" y2="77148"/>
                        <a14:foregroundMark x1="44531" y1="77148" x2="63672" y2="69141"/>
                        <a14:foregroundMark x1="55664" y1="78516" x2="65625" y2="7968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27" y="3070739"/>
            <a:ext cx="2706815" cy="270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</p:spTree>
    <p:extLst>
      <p:ext uri="{BB962C8B-B14F-4D97-AF65-F5344CB8AC3E}">
        <p14:creationId xmlns:p14="http://schemas.microsoft.com/office/powerpoint/2010/main" val="33338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2"/>
            <a:ext cx="6888601" cy="488814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pt-PT" sz="2000" dirty="0"/>
              <a:t>Documentos com </a:t>
            </a:r>
            <a:r>
              <a:rPr lang="pt-PT" sz="2000" b="1" dirty="0"/>
              <a:t>estruturas complexas </a:t>
            </a:r>
            <a:r>
              <a:rPr lang="pt-PT" sz="2000" dirty="0"/>
              <a:t>ou imagens destes </a:t>
            </a:r>
            <a:r>
              <a:rPr lang="pt-PT" sz="2000" b="1" dirty="0"/>
              <a:t>danificadas </a:t>
            </a:r>
            <a:r>
              <a:rPr lang="pt-PT" sz="2000" dirty="0"/>
              <a:t>ou de </a:t>
            </a:r>
            <a:r>
              <a:rPr lang="pt-PT" sz="2000" b="1" dirty="0"/>
              <a:t>baixa qualidade</a:t>
            </a:r>
            <a:r>
              <a:rPr lang="pt-PT" sz="2000" dirty="0"/>
              <a:t> limitam os resultados finais.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Diferentes </a:t>
            </a:r>
            <a:r>
              <a:rPr lang="pt-PT" sz="2000" b="1" dirty="0"/>
              <a:t>motores OCR </a:t>
            </a:r>
            <a:r>
              <a:rPr lang="pt-PT" sz="2000" dirty="0"/>
              <a:t>vão ter diferentes resultados perante estas dificuldades.</a:t>
            </a:r>
          </a:p>
          <a:p>
            <a:pPr>
              <a:buFontTx/>
              <a:buChar char="•"/>
            </a:pPr>
            <a:endParaRPr lang="en-US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pic>
        <p:nvPicPr>
          <p:cNvPr id="3" name="Imagem 2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F4F67192-99C4-6186-9AA9-7CC7C860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20" y="262649"/>
            <a:ext cx="3944387" cy="5787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69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84" y="719986"/>
            <a:ext cx="10293027" cy="3310833"/>
          </a:xfrm>
        </p:spPr>
        <p:txBody>
          <a:bodyPr>
            <a:normAutofit/>
          </a:bodyPr>
          <a:lstStyle/>
          <a:p>
            <a:pPr marL="139700" indent="0"/>
            <a:r>
              <a:rPr lang="pt-PT" sz="2000" b="1" dirty="0"/>
              <a:t>Objetivos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Gerar uma </a:t>
            </a:r>
            <a:r>
              <a:rPr lang="pt-PT" sz="2000" b="1" dirty="0"/>
              <a:t>pipeline</a:t>
            </a:r>
            <a:r>
              <a:rPr lang="pt-PT" sz="2000" dirty="0"/>
              <a:t> que consiga </a:t>
            </a:r>
            <a:r>
              <a:rPr lang="pt-PT" sz="2000" b="1" dirty="0"/>
              <a:t>automaticamente detetar e tratar destes problemas</a:t>
            </a:r>
            <a:r>
              <a:rPr lang="pt-PT" sz="2000" dirty="0"/>
              <a:t> de forma a gerar um </a:t>
            </a:r>
            <a:r>
              <a:rPr lang="pt-PT" sz="2000" b="1" dirty="0"/>
              <a:t>output</a:t>
            </a:r>
            <a:r>
              <a:rPr lang="pt-PT" sz="2000" dirty="0"/>
              <a:t> mais </a:t>
            </a:r>
            <a:r>
              <a:rPr lang="pt-PT" sz="2000" b="1" dirty="0"/>
              <a:t>útil</a:t>
            </a:r>
            <a:r>
              <a:rPr lang="pt-PT" sz="2000" dirty="0"/>
              <a:t>.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detetado com maior acerto;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organizado de acordo com a estrutura do documento;</a:t>
            </a:r>
          </a:p>
          <a:p>
            <a:pPr lvl="2" algn="l">
              <a:buFontTx/>
              <a:buChar char="•"/>
            </a:pPr>
            <a:r>
              <a:rPr lang="pt-PT" sz="2000" dirty="0"/>
              <a:t>Criação e isolamento de </a:t>
            </a:r>
            <a:r>
              <a:rPr lang="pt-PT" sz="2000" dirty="0" err="1"/>
              <a:t>metadados</a:t>
            </a:r>
            <a:r>
              <a:rPr lang="pt-PT" sz="2000" dirty="0"/>
              <a:t> dentro de elementos dentro do artigo, ex.: autores de um artigo, título, </a:t>
            </a:r>
            <a:r>
              <a:rPr lang="pt-PT" sz="2000" dirty="0" err="1"/>
              <a:t>subtítulo,etc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* Opções para </a:t>
            </a:r>
            <a:r>
              <a:rPr lang="pt-PT" sz="2000" b="1" dirty="0"/>
              <a:t>tratamento automático de output</a:t>
            </a:r>
            <a:r>
              <a:rPr lang="pt-PT" sz="2000" dirty="0"/>
              <a:t>, ex.: </a:t>
            </a:r>
            <a:r>
              <a:rPr lang="pt-PT" sz="2000" b="1" dirty="0"/>
              <a:t>modernização do texto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Focar primariamente em jornais antigos, mas não exclusivamente.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grpSp>
        <p:nvGrpSpPr>
          <p:cNvPr id="3140" name="Agrupar 3139">
            <a:extLst>
              <a:ext uri="{FF2B5EF4-FFF2-40B4-BE49-F238E27FC236}">
                <a16:creationId xmlns:a16="http://schemas.microsoft.com/office/drawing/2014/main" id="{3A097E04-CE72-6A4C-30F7-1BD0E694D429}"/>
              </a:ext>
            </a:extLst>
          </p:cNvPr>
          <p:cNvGrpSpPr/>
          <p:nvPr/>
        </p:nvGrpSpPr>
        <p:grpSpPr>
          <a:xfrm>
            <a:off x="2600748" y="4144054"/>
            <a:ext cx="7329758" cy="839506"/>
            <a:chOff x="2716720" y="4692830"/>
            <a:chExt cx="7329758" cy="839506"/>
          </a:xfrm>
        </p:grpSpPr>
        <p:grpSp>
          <p:nvGrpSpPr>
            <p:cNvPr id="3127" name="Agrupar 3126">
              <a:extLst>
                <a:ext uri="{FF2B5EF4-FFF2-40B4-BE49-F238E27FC236}">
                  <a16:creationId xmlns:a16="http://schemas.microsoft.com/office/drawing/2014/main" id="{247D1404-48C5-3CFA-5BF0-C18E32C7B4FA}"/>
                </a:ext>
              </a:extLst>
            </p:cNvPr>
            <p:cNvGrpSpPr/>
            <p:nvPr/>
          </p:nvGrpSpPr>
          <p:grpSpPr>
            <a:xfrm>
              <a:off x="2716720" y="4816711"/>
              <a:ext cx="7329758" cy="715625"/>
              <a:chOff x="907375" y="2619900"/>
              <a:chExt cx="7329758" cy="715625"/>
            </a:xfrm>
          </p:grpSpPr>
          <p:sp>
            <p:nvSpPr>
              <p:cNvPr id="3098" name="Google Shape;1894;p116">
                <a:extLst>
                  <a:ext uri="{FF2B5EF4-FFF2-40B4-BE49-F238E27FC236}">
                    <a16:creationId xmlns:a16="http://schemas.microsoft.com/office/drawing/2014/main" id="{9C5EFCD8-65A0-BA68-294E-39991F3AB7BD}"/>
                  </a:ext>
                </a:extLst>
              </p:cNvPr>
              <p:cNvSpPr txBox="1"/>
              <p:nvPr/>
            </p:nvSpPr>
            <p:spPr>
              <a:xfrm>
                <a:off x="907375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Imagem O.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099" name="Google Shape;1895;p116">
                <a:extLst>
                  <a:ext uri="{FF2B5EF4-FFF2-40B4-BE49-F238E27FC236}">
                    <a16:creationId xmlns:a16="http://schemas.microsoft.com/office/drawing/2014/main" id="{FE0AAFE6-3195-B300-47A9-40A044EBE71D}"/>
                  </a:ext>
                </a:extLst>
              </p:cNvPr>
              <p:cNvSpPr txBox="1"/>
              <p:nvPr/>
            </p:nvSpPr>
            <p:spPr>
              <a:xfrm>
                <a:off x="28548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Motor OCR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0" name="Google Shape;1896;p116">
                <a:extLst>
                  <a:ext uri="{FF2B5EF4-FFF2-40B4-BE49-F238E27FC236}">
                    <a16:creationId xmlns:a16="http://schemas.microsoft.com/office/drawing/2014/main" id="{1DF83FFE-C185-3857-A9F3-A6B543D8D405}"/>
                  </a:ext>
                </a:extLst>
              </p:cNvPr>
              <p:cNvSpPr txBox="1"/>
              <p:nvPr/>
            </p:nvSpPr>
            <p:spPr>
              <a:xfrm>
                <a:off x="480227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Análise e Tratamento</a:t>
                </a:r>
                <a:endParaRPr sz="18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1" name="Google Shape;1897;p116">
                <a:extLst>
                  <a:ext uri="{FF2B5EF4-FFF2-40B4-BE49-F238E27FC236}">
                    <a16:creationId xmlns:a16="http://schemas.microsoft.com/office/drawing/2014/main" id="{7596F88C-B1D1-DC31-CCB4-16F33202444A}"/>
                  </a:ext>
                </a:extLst>
              </p:cNvPr>
              <p:cNvSpPr txBox="1"/>
              <p:nvPr/>
            </p:nvSpPr>
            <p:spPr>
              <a:xfrm>
                <a:off x="67497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Output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7" name="Google Shape;1903;p116">
                <a:extLst>
                  <a:ext uri="{FF2B5EF4-FFF2-40B4-BE49-F238E27FC236}">
                    <a16:creationId xmlns:a16="http://schemas.microsoft.com/office/drawing/2014/main" id="{62626076-9F02-2FEF-06AE-12F15B7918E9}"/>
                  </a:ext>
                </a:extLst>
              </p:cNvPr>
              <p:cNvSpPr/>
              <p:nvPr/>
            </p:nvSpPr>
            <p:spPr>
              <a:xfrm>
                <a:off x="9073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1907;p116">
                <a:extLst>
                  <a:ext uri="{FF2B5EF4-FFF2-40B4-BE49-F238E27FC236}">
                    <a16:creationId xmlns:a16="http://schemas.microsoft.com/office/drawing/2014/main" id="{2F48FF50-34D7-7997-D380-4DC81882AD7A}"/>
                  </a:ext>
                </a:extLst>
              </p:cNvPr>
              <p:cNvSpPr/>
              <p:nvPr/>
            </p:nvSpPr>
            <p:spPr>
              <a:xfrm>
                <a:off x="285483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1910;p116">
                <a:extLst>
                  <a:ext uri="{FF2B5EF4-FFF2-40B4-BE49-F238E27FC236}">
                    <a16:creationId xmlns:a16="http://schemas.microsoft.com/office/drawing/2014/main" id="{871A7AC2-FCE6-3182-A9DD-61A4F072086F}"/>
                  </a:ext>
                </a:extLst>
              </p:cNvPr>
              <p:cNvSpPr/>
              <p:nvPr/>
            </p:nvSpPr>
            <p:spPr>
              <a:xfrm>
                <a:off x="48022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1913;p116">
                <a:extLst>
                  <a:ext uri="{FF2B5EF4-FFF2-40B4-BE49-F238E27FC236}">
                    <a16:creationId xmlns:a16="http://schemas.microsoft.com/office/drawing/2014/main" id="{A16D1E62-DDED-A4DD-3C42-DCCE8BA2AAD8}"/>
                  </a:ext>
                </a:extLst>
              </p:cNvPr>
              <p:cNvSpPr/>
              <p:nvPr/>
            </p:nvSpPr>
            <p:spPr>
              <a:xfrm>
                <a:off x="6749733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8" name="Google Shape;1914;p116">
                <a:extLst>
                  <a:ext uri="{FF2B5EF4-FFF2-40B4-BE49-F238E27FC236}">
                    <a16:creationId xmlns:a16="http://schemas.microsoft.com/office/drawing/2014/main" id="{D0956080-72B8-6766-BF9C-9B2FACCB77A8}"/>
                  </a:ext>
                </a:extLst>
              </p:cNvPr>
              <p:cNvGrpSpPr/>
              <p:nvPr/>
            </p:nvGrpSpPr>
            <p:grpSpPr>
              <a:xfrm>
                <a:off x="4342225" y="2835614"/>
                <a:ext cx="460200" cy="284074"/>
                <a:chOff x="4342225" y="2835614"/>
                <a:chExt cx="460200" cy="284074"/>
              </a:xfrm>
            </p:grpSpPr>
            <p:cxnSp>
              <p:nvCxnSpPr>
                <p:cNvPr id="3119" name="Google Shape;1915;p116">
                  <a:extLst>
                    <a:ext uri="{FF2B5EF4-FFF2-40B4-BE49-F238E27FC236}">
                      <a16:creationId xmlns:a16="http://schemas.microsoft.com/office/drawing/2014/main" id="{B4613DBC-BBC9-DB5C-E1D4-88BA09825E5F}"/>
                    </a:ext>
                  </a:extLst>
                </p:cNvPr>
                <p:cNvCxnSpPr>
                  <a:stCxn id="3099" idx="3"/>
                  <a:endCxn id="3100" idx="1"/>
                </p:cNvCxnSpPr>
                <p:nvPr/>
              </p:nvCxnSpPr>
              <p:spPr>
                <a:xfrm>
                  <a:off x="434222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0" name="Google Shape;1916;p116">
                  <a:extLst>
                    <a:ext uri="{FF2B5EF4-FFF2-40B4-BE49-F238E27FC236}">
                      <a16:creationId xmlns:a16="http://schemas.microsoft.com/office/drawing/2014/main" id="{D03CF3AA-DB5E-B918-6664-BAA81806A3AE}"/>
                    </a:ext>
                  </a:extLst>
                </p:cNvPr>
                <p:cNvSpPr/>
                <p:nvPr/>
              </p:nvSpPr>
              <p:spPr>
                <a:xfrm>
                  <a:off x="4480076" y="2835614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1" name="Google Shape;1917;p116">
                <a:extLst>
                  <a:ext uri="{FF2B5EF4-FFF2-40B4-BE49-F238E27FC236}">
                    <a16:creationId xmlns:a16="http://schemas.microsoft.com/office/drawing/2014/main" id="{EC4A915E-2DDB-923F-00BD-653B5415BB75}"/>
                  </a:ext>
                </a:extLst>
              </p:cNvPr>
              <p:cNvGrpSpPr/>
              <p:nvPr/>
            </p:nvGrpSpPr>
            <p:grpSpPr>
              <a:xfrm>
                <a:off x="2394775" y="2835602"/>
                <a:ext cx="460200" cy="284074"/>
                <a:chOff x="2394775" y="2835602"/>
                <a:chExt cx="460200" cy="284074"/>
              </a:xfrm>
            </p:grpSpPr>
            <p:cxnSp>
              <p:nvCxnSpPr>
                <p:cNvPr id="3122" name="Google Shape;1918;p116">
                  <a:extLst>
                    <a:ext uri="{FF2B5EF4-FFF2-40B4-BE49-F238E27FC236}">
                      <a16:creationId xmlns:a16="http://schemas.microsoft.com/office/drawing/2014/main" id="{66FC2DE1-FE8F-A436-66A6-30F35F81735C}"/>
                    </a:ext>
                  </a:extLst>
                </p:cNvPr>
                <p:cNvCxnSpPr>
                  <a:stCxn id="3098" idx="3"/>
                  <a:endCxn id="3099" idx="1"/>
                </p:cNvCxnSpPr>
                <p:nvPr/>
              </p:nvCxnSpPr>
              <p:spPr>
                <a:xfrm>
                  <a:off x="2394775" y="2977650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3" name="Google Shape;1919;p116">
                  <a:extLst>
                    <a:ext uri="{FF2B5EF4-FFF2-40B4-BE49-F238E27FC236}">
                      <a16:creationId xmlns:a16="http://schemas.microsoft.com/office/drawing/2014/main" id="{B45E91C6-DBB1-5033-6DC7-D522553B4D31}"/>
                    </a:ext>
                  </a:extLst>
                </p:cNvPr>
                <p:cNvSpPr/>
                <p:nvPr/>
              </p:nvSpPr>
              <p:spPr>
                <a:xfrm>
                  <a:off x="2532626" y="2835602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4" name="Google Shape;1920;p116">
                <a:extLst>
                  <a:ext uri="{FF2B5EF4-FFF2-40B4-BE49-F238E27FC236}">
                    <a16:creationId xmlns:a16="http://schemas.microsoft.com/office/drawing/2014/main" id="{4798BA00-2C07-9D8D-8CDA-FBFAD2B0B9B8}"/>
                  </a:ext>
                </a:extLst>
              </p:cNvPr>
              <p:cNvGrpSpPr/>
              <p:nvPr/>
            </p:nvGrpSpPr>
            <p:grpSpPr>
              <a:xfrm>
                <a:off x="6289675" y="2835589"/>
                <a:ext cx="460200" cy="284074"/>
                <a:chOff x="6289675" y="2835589"/>
                <a:chExt cx="460200" cy="284074"/>
              </a:xfrm>
            </p:grpSpPr>
            <p:cxnSp>
              <p:nvCxnSpPr>
                <p:cNvPr id="3125" name="Google Shape;1921;p116">
                  <a:extLst>
                    <a:ext uri="{FF2B5EF4-FFF2-40B4-BE49-F238E27FC236}">
                      <a16:creationId xmlns:a16="http://schemas.microsoft.com/office/drawing/2014/main" id="{0EB1BB59-0D19-CE4B-5878-3071F217BC86}"/>
                    </a:ext>
                  </a:extLst>
                </p:cNvPr>
                <p:cNvCxnSpPr>
                  <a:stCxn id="3100" idx="3"/>
                  <a:endCxn id="3101" idx="1"/>
                </p:cNvCxnSpPr>
                <p:nvPr/>
              </p:nvCxnSpPr>
              <p:spPr>
                <a:xfrm>
                  <a:off x="628967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6" name="Google Shape;1922;p116">
                  <a:extLst>
                    <a:ext uri="{FF2B5EF4-FFF2-40B4-BE49-F238E27FC236}">
                      <a16:creationId xmlns:a16="http://schemas.microsoft.com/office/drawing/2014/main" id="{B4823140-5546-15FA-7113-0862DADE0E86}"/>
                    </a:ext>
                  </a:extLst>
                </p:cNvPr>
                <p:cNvSpPr/>
                <p:nvPr/>
              </p:nvSpPr>
              <p:spPr>
                <a:xfrm>
                  <a:off x="6427526" y="2835589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35" name="Conexão: Ângulo Reto 3134">
              <a:extLst>
                <a:ext uri="{FF2B5EF4-FFF2-40B4-BE49-F238E27FC236}">
                  <a16:creationId xmlns:a16="http://schemas.microsoft.com/office/drawing/2014/main" id="{E34F3887-7A4C-F95F-9F2B-8825822F523F}"/>
                </a:ext>
              </a:extLst>
            </p:cNvPr>
            <p:cNvCxnSpPr>
              <a:cxnSpLocks/>
              <a:stCxn id="3114" idx="0"/>
              <a:endCxn id="3111" idx="0"/>
            </p:cNvCxnSpPr>
            <p:nvPr/>
          </p:nvCxnSpPr>
          <p:spPr>
            <a:xfrm rot="16200000" flipV="1">
              <a:off x="6381603" y="3842986"/>
              <a:ext cx="12700" cy="1947450"/>
            </a:xfrm>
            <a:prstGeom prst="bentConnector3">
              <a:avLst>
                <a:gd name="adj1" fmla="val 57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39" name="Triângulo isósceles 3138">
              <a:extLst>
                <a:ext uri="{FF2B5EF4-FFF2-40B4-BE49-F238E27FC236}">
                  <a16:creationId xmlns:a16="http://schemas.microsoft.com/office/drawing/2014/main" id="{B1EA8158-8CB7-8825-540F-DFE732AE2063}"/>
                </a:ext>
              </a:extLst>
            </p:cNvPr>
            <p:cNvSpPr/>
            <p:nvPr/>
          </p:nvSpPr>
          <p:spPr>
            <a:xfrm rot="10800000">
              <a:off x="5365015" y="4692830"/>
              <a:ext cx="98425" cy="10794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43" name="Google Shape;1897;p116">
            <a:extLst>
              <a:ext uri="{FF2B5EF4-FFF2-40B4-BE49-F238E27FC236}">
                <a16:creationId xmlns:a16="http://schemas.microsoft.com/office/drawing/2014/main" id="{9F101FEF-A594-3832-6233-5CC344FB0421}"/>
              </a:ext>
            </a:extLst>
          </p:cNvPr>
          <p:cNvSpPr txBox="1"/>
          <p:nvPr/>
        </p:nvSpPr>
        <p:spPr>
          <a:xfrm>
            <a:off x="7469373" y="5276355"/>
            <a:ext cx="1487400" cy="7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Modernizar Texto</a:t>
            </a:r>
            <a:endParaRPr sz="2000" b="1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cxnSp>
        <p:nvCxnSpPr>
          <p:cNvPr id="3146" name="Conexão: Ângulo Reto 3145">
            <a:extLst>
              <a:ext uri="{FF2B5EF4-FFF2-40B4-BE49-F238E27FC236}">
                <a16:creationId xmlns:a16="http://schemas.microsoft.com/office/drawing/2014/main" id="{D067CB1D-A406-CB21-61F3-58C02EEE50B8}"/>
              </a:ext>
            </a:extLst>
          </p:cNvPr>
          <p:cNvCxnSpPr>
            <a:cxnSpLocks/>
            <a:stCxn id="3114" idx="2"/>
            <a:endCxn id="3143" idx="1"/>
          </p:cNvCxnSpPr>
          <p:nvPr/>
        </p:nvCxnSpPr>
        <p:spPr>
          <a:xfrm rot="16200000" flipH="1">
            <a:off x="7029029" y="5193761"/>
            <a:ext cx="650670" cy="2300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49" name="Conexão: Ângulo Reto 3148">
            <a:extLst>
              <a:ext uri="{FF2B5EF4-FFF2-40B4-BE49-F238E27FC236}">
                <a16:creationId xmlns:a16="http://schemas.microsoft.com/office/drawing/2014/main" id="{9A1E082F-7EDF-5700-856F-15A372FC4A36}"/>
              </a:ext>
            </a:extLst>
          </p:cNvPr>
          <p:cNvCxnSpPr>
            <a:cxnSpLocks/>
            <a:stCxn id="3143" idx="3"/>
            <a:endCxn id="3117" idx="2"/>
          </p:cNvCxnSpPr>
          <p:nvPr/>
        </p:nvCxnSpPr>
        <p:spPr>
          <a:xfrm flipV="1">
            <a:off x="8956773" y="4983560"/>
            <a:ext cx="230033" cy="6505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1" name="Triângulo isósceles 3150">
            <a:extLst>
              <a:ext uri="{FF2B5EF4-FFF2-40B4-BE49-F238E27FC236}">
                <a16:creationId xmlns:a16="http://schemas.microsoft.com/office/drawing/2014/main" id="{DCE939DD-908D-4F1B-6B40-730C83759797}"/>
              </a:ext>
            </a:extLst>
          </p:cNvPr>
          <p:cNvSpPr/>
          <p:nvPr/>
        </p:nvSpPr>
        <p:spPr>
          <a:xfrm rot="5400000">
            <a:off x="7366186" y="5580004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52" name="Triângulo isósceles 3151">
            <a:extLst>
              <a:ext uri="{FF2B5EF4-FFF2-40B4-BE49-F238E27FC236}">
                <a16:creationId xmlns:a16="http://schemas.microsoft.com/office/drawing/2014/main" id="{D082B009-ECCD-4ABC-01B3-D1CEB18A3717}"/>
              </a:ext>
            </a:extLst>
          </p:cNvPr>
          <p:cNvSpPr/>
          <p:nvPr/>
        </p:nvSpPr>
        <p:spPr>
          <a:xfrm>
            <a:off x="9137585" y="5000511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645" y="852277"/>
            <a:ext cx="6233675" cy="5281490"/>
          </a:xfrm>
        </p:spPr>
        <p:txBody>
          <a:bodyPr>
            <a:normAutofit lnSpcReduction="10000"/>
          </a:bodyPr>
          <a:lstStyle/>
          <a:p>
            <a:pPr marL="139700" indent="0"/>
            <a:r>
              <a:rPr lang="pt-PT" sz="2000" b="1" dirty="0"/>
              <a:t>Dificuldades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Erros nos resultados do</a:t>
            </a:r>
            <a:r>
              <a:rPr lang="pt-PT" sz="2000" b="1" dirty="0"/>
              <a:t> </a:t>
            </a:r>
            <a:r>
              <a:rPr lang="pt-PT" sz="2000" dirty="0"/>
              <a:t>motor OCR.</a:t>
            </a:r>
          </a:p>
          <a:p>
            <a:pPr lvl="1" algn="l">
              <a:buFontTx/>
              <a:buChar char="•"/>
            </a:pPr>
            <a:r>
              <a:rPr lang="pt-PT" sz="2000" dirty="0"/>
              <a:t>Estruturas complexas que dificultam o cálculo da ordem do texto, i.e. ordem de leitura.</a:t>
            </a:r>
          </a:p>
          <a:p>
            <a:pPr lvl="1" algn="l">
              <a:buFontTx/>
              <a:buChar char="•"/>
            </a:pPr>
            <a:r>
              <a:rPr lang="pt-PT" sz="2000" dirty="0"/>
              <a:t>Elementos irregulares, ex.: </a:t>
            </a:r>
            <a:r>
              <a:rPr lang="pt-PT" sz="2000" dirty="0" err="1"/>
              <a:t>anúncios,imagens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Segmentação do documento.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danos, ex.: documentos originais danificados, baixa resolução, más condições de digitalização (</a:t>
            </a:r>
            <a:r>
              <a:rPr lang="pt-PT" sz="2000" dirty="0" err="1"/>
              <a:t>orientação,iluminação,etc</a:t>
            </a:r>
            <a:r>
              <a:rPr lang="pt-PT" sz="2000" dirty="0"/>
              <a:t>).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duplas páginas – necessário detetar e separar.</a:t>
            </a:r>
          </a:p>
          <a:p>
            <a:pPr lvl="1" algn="l">
              <a:buFontTx/>
              <a:buChar char="•"/>
            </a:pPr>
            <a:r>
              <a:rPr lang="pt-PT" sz="2000" dirty="0"/>
              <a:t>Linguagem fora de uso, pode promover mais erros no OCR (palavras desconhecidas pelos motores OCR).</a:t>
            </a:r>
          </a:p>
          <a:p>
            <a:pPr lvl="1" algn="l">
              <a:buFontTx/>
              <a:buChar char="•"/>
            </a:pPr>
            <a:r>
              <a:rPr lang="pt-PT" sz="2000" dirty="0"/>
              <a:t>Criação de testes para comparar eficácia do tratamento/ferramenta.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07880B83-FE06-A2AE-644C-B0773A05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1" t="11778" r="5746" b="57111"/>
          <a:stretch/>
        </p:blipFill>
        <p:spPr>
          <a:xfrm>
            <a:off x="10123656" y="200720"/>
            <a:ext cx="1159561" cy="2604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EBC11E6-7D74-8C07-355A-9865BC45EC67}"/>
              </a:ext>
            </a:extLst>
          </p:cNvPr>
          <p:cNvGrpSpPr/>
          <p:nvPr/>
        </p:nvGrpSpPr>
        <p:grpSpPr>
          <a:xfrm>
            <a:off x="7162627" y="136945"/>
            <a:ext cx="2811021" cy="3292053"/>
            <a:chOff x="9265484" y="488192"/>
            <a:chExt cx="2423740" cy="2555549"/>
          </a:xfrm>
        </p:grpSpPr>
        <p:pic>
          <p:nvPicPr>
            <p:cNvPr id="11" name="Imagem 10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D6284DB0-DDFF-FDFE-2F3F-186F7CA96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4" t="6786" b="56741"/>
            <a:stretch/>
          </p:blipFill>
          <p:spPr>
            <a:xfrm>
              <a:off x="9352280" y="542454"/>
              <a:ext cx="2336944" cy="2501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1B7C0FA-D9A1-2A61-4E7B-09F83E01AC2D}"/>
                </a:ext>
              </a:extLst>
            </p:cNvPr>
            <p:cNvSpPr/>
            <p:nvPr/>
          </p:nvSpPr>
          <p:spPr>
            <a:xfrm>
              <a:off x="9394825" y="571500"/>
              <a:ext cx="2089150" cy="28575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4A4D895-D861-6560-61A0-55848901EACF}"/>
                </a:ext>
              </a:extLst>
            </p:cNvPr>
            <p:cNvSpPr/>
            <p:nvPr/>
          </p:nvSpPr>
          <p:spPr>
            <a:xfrm>
              <a:off x="9394825" y="886296"/>
              <a:ext cx="1000125" cy="1345729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DC8B4EB-E5BF-DB5E-E75A-70D09FCD3A9A}"/>
                </a:ext>
              </a:extLst>
            </p:cNvPr>
            <p:cNvSpPr/>
            <p:nvPr/>
          </p:nvSpPr>
          <p:spPr>
            <a:xfrm>
              <a:off x="9352280" y="2315331"/>
              <a:ext cx="1042670" cy="685044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37589C-624C-41C7-13AB-BC1C2418706F}"/>
                </a:ext>
              </a:extLst>
            </p:cNvPr>
            <p:cNvSpPr/>
            <p:nvPr/>
          </p:nvSpPr>
          <p:spPr>
            <a:xfrm>
              <a:off x="10454005" y="886296"/>
              <a:ext cx="1042670" cy="212436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3CB3398-57D2-BABB-6ADA-0FAEB690222F}"/>
                </a:ext>
              </a:extLst>
            </p:cNvPr>
            <p:cNvSpPr txBox="1"/>
            <p:nvPr/>
          </p:nvSpPr>
          <p:spPr>
            <a:xfrm>
              <a:off x="9265484" y="488192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C26CC03-0B22-0040-C4B9-847325D74AF1}"/>
                </a:ext>
              </a:extLst>
            </p:cNvPr>
            <p:cNvSpPr txBox="1"/>
            <p:nvPr/>
          </p:nvSpPr>
          <p:spPr>
            <a:xfrm>
              <a:off x="9323261" y="829527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F0FA8BC-D116-72C5-97F9-4C244F4D829E}"/>
                </a:ext>
              </a:extLst>
            </p:cNvPr>
            <p:cNvSpPr txBox="1"/>
            <p:nvPr/>
          </p:nvSpPr>
          <p:spPr>
            <a:xfrm>
              <a:off x="10394950" y="824536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303A5D5-AE6A-2539-A371-D821F5DFCE83}"/>
                </a:ext>
              </a:extLst>
            </p:cNvPr>
            <p:cNvSpPr txBox="1"/>
            <p:nvPr/>
          </p:nvSpPr>
          <p:spPr>
            <a:xfrm>
              <a:off x="9286728" y="2232025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pic>
        <p:nvPicPr>
          <p:cNvPr id="24" name="Imagem 23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D6B154C9-947D-DBD7-69D7-3F73CD98F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0" r="84510"/>
          <a:stretch/>
        </p:blipFill>
        <p:spPr>
          <a:xfrm>
            <a:off x="10123656" y="2917045"/>
            <a:ext cx="1088333" cy="31090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6D5DE28-E947-7F82-9BE2-61AB5D208F49}"/>
              </a:ext>
            </a:extLst>
          </p:cNvPr>
          <p:cNvGrpSpPr/>
          <p:nvPr/>
        </p:nvGrpSpPr>
        <p:grpSpPr>
          <a:xfrm>
            <a:off x="7262644" y="3494945"/>
            <a:ext cx="1705332" cy="2590664"/>
            <a:chOff x="7752072" y="3543103"/>
            <a:chExt cx="1705332" cy="2590664"/>
          </a:xfrm>
        </p:grpSpPr>
        <p:pic>
          <p:nvPicPr>
            <p:cNvPr id="26" name="Imagem 2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634B822A-3174-A254-0E91-47ED263A5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1" t="4069" r="363" b="5978"/>
            <a:stretch/>
          </p:blipFill>
          <p:spPr>
            <a:xfrm>
              <a:off x="7752072" y="3543103"/>
              <a:ext cx="1705332" cy="2581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6ADEB88-F25A-09D7-4CCE-BFCD25749DE5}"/>
                </a:ext>
              </a:extLst>
            </p:cNvPr>
            <p:cNvSpPr/>
            <p:nvPr/>
          </p:nvSpPr>
          <p:spPr>
            <a:xfrm>
              <a:off x="7752072" y="3543103"/>
              <a:ext cx="1705332" cy="4922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7EDE3F3-A1D7-45BB-A749-A49FA2DDD303}"/>
                </a:ext>
              </a:extLst>
            </p:cNvPr>
            <p:cNvSpPr/>
            <p:nvPr/>
          </p:nvSpPr>
          <p:spPr>
            <a:xfrm>
              <a:off x="7752072" y="4049355"/>
              <a:ext cx="1705332" cy="208441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018FD20-9BD6-011F-0F33-6767AE9A0EC1}"/>
              </a:ext>
            </a:extLst>
          </p:cNvPr>
          <p:cNvSpPr txBox="1"/>
          <p:nvPr/>
        </p:nvSpPr>
        <p:spPr>
          <a:xfrm>
            <a:off x="9078670" y="3582886"/>
            <a:ext cx="894978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rgbClr val="0070C0"/>
                </a:solidFill>
              </a:rPr>
              <a:t>HEADER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AFD3F8-4529-6F8A-1C7C-CE4E34F459C3}"/>
              </a:ext>
            </a:extLst>
          </p:cNvPr>
          <p:cNvSpPr txBox="1"/>
          <p:nvPr/>
        </p:nvSpPr>
        <p:spPr>
          <a:xfrm>
            <a:off x="9136027" y="4799762"/>
            <a:ext cx="692186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7030A0"/>
                </a:solidFill>
              </a:rPr>
              <a:t>BODY</a:t>
            </a:r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2F62FBCD-DBF0-E989-338A-F636BBBB491B}"/>
              </a:ext>
            </a:extLst>
          </p:cNvPr>
          <p:cNvCxnSpPr>
            <a:cxnSpLocks/>
          </p:cNvCxnSpPr>
          <p:nvPr/>
        </p:nvCxnSpPr>
        <p:spPr>
          <a:xfrm>
            <a:off x="8967976" y="4001197"/>
            <a:ext cx="168051" cy="7949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A748C805-04F7-B9A8-B96B-5C07136FD92D}"/>
              </a:ext>
            </a:extLst>
          </p:cNvPr>
          <p:cNvCxnSpPr>
            <a:cxnSpLocks/>
          </p:cNvCxnSpPr>
          <p:nvPr/>
        </p:nvCxnSpPr>
        <p:spPr>
          <a:xfrm flipV="1">
            <a:off x="8976999" y="5107539"/>
            <a:ext cx="159028" cy="9780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8E75F402-60A7-5190-CC08-565F870B417A}"/>
              </a:ext>
            </a:extLst>
          </p:cNvPr>
          <p:cNvCxnSpPr>
            <a:cxnSpLocks/>
          </p:cNvCxnSpPr>
          <p:nvPr/>
        </p:nvCxnSpPr>
        <p:spPr>
          <a:xfrm>
            <a:off x="8967975" y="3485364"/>
            <a:ext cx="110695" cy="9421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D6D9478C-E95E-BE6D-B189-0F47811F91FD}"/>
              </a:ext>
            </a:extLst>
          </p:cNvPr>
          <p:cNvCxnSpPr>
            <a:cxnSpLocks/>
          </p:cNvCxnSpPr>
          <p:nvPr/>
        </p:nvCxnSpPr>
        <p:spPr>
          <a:xfrm flipV="1">
            <a:off x="8967975" y="3859885"/>
            <a:ext cx="110695" cy="1171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3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642" y="2333626"/>
            <a:ext cx="10271125" cy="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2. Casos de Estudo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42471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pic>
        <p:nvPicPr>
          <p:cNvPr id="25" name="Imagem 24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2A10463B-58CD-9F0B-BA48-94096FDF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72" y="1397866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m 26" descr="Uma imagem com texto, jornal, papel, Publicação&#10;&#10;Descrição gerada automaticamente">
            <a:extLst>
              <a:ext uri="{FF2B5EF4-FFF2-40B4-BE49-F238E27FC236}">
                <a16:creationId xmlns:a16="http://schemas.microsoft.com/office/drawing/2014/main" id="{97494AE4-99A7-7974-78CB-BEC7CF17D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61" y="1397866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m 28" descr="Uma imagem com texto, papel, jornal, Publicação&#10;&#10;Descrição gerada automaticamente">
            <a:extLst>
              <a:ext uri="{FF2B5EF4-FFF2-40B4-BE49-F238E27FC236}">
                <a16:creationId xmlns:a16="http://schemas.microsoft.com/office/drawing/2014/main" id="{70515462-E537-EE09-5B3D-F737D9E43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3" y="1397865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5145264" y="154963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>
                <a:latin typeface="DM Serif Text" pitchFamily="2" charset="0"/>
              </a:rPr>
              <a:t>Template</a:t>
            </a:r>
            <a:r>
              <a:rPr lang="pt-PT" sz="3200" dirty="0">
                <a:latin typeface="DM Serif Text" pitchFamily="2" charset="0"/>
              </a:rPr>
              <a:t> fixo</a:t>
            </a:r>
          </a:p>
          <a:p>
            <a:endParaRPr lang="pt-PT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-19646" y="1604117"/>
            <a:ext cx="2690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dirty="0">
                <a:latin typeface="Barlow" panose="00000500000000000000" pitchFamily="2" charset="0"/>
              </a:rPr>
              <a:t>Divisão</a:t>
            </a:r>
            <a:r>
              <a:rPr lang="pt-PT" sz="1800" dirty="0">
                <a:latin typeface="Barlow" panose="00000500000000000000" pitchFamily="2" charset="0"/>
              </a:rPr>
              <a:t> mais </a:t>
            </a:r>
            <a:r>
              <a:rPr lang="pt-PT" sz="1800" b="1" dirty="0">
                <a:latin typeface="Barlow" panose="00000500000000000000" pitchFamily="2" charset="0"/>
              </a:rPr>
              <a:t>sistemática</a:t>
            </a:r>
            <a:r>
              <a:rPr lang="pt-PT" sz="1800" dirty="0">
                <a:latin typeface="Barlow" panose="00000500000000000000" pitchFamily="2" charset="0"/>
              </a:rPr>
              <a:t> e </a:t>
            </a:r>
            <a:r>
              <a:rPr lang="pt-PT" sz="1800" b="1" dirty="0">
                <a:latin typeface="Barlow" panose="00000500000000000000" pitchFamily="2" charset="0"/>
              </a:rPr>
              <a:t>simples</a:t>
            </a:r>
            <a:r>
              <a:rPr lang="pt-PT" sz="1800" dirty="0">
                <a:latin typeface="Barlow" panose="00000500000000000000" pitchFamily="2" charset="0"/>
              </a:rPr>
              <a:t> dos documentos duma </a:t>
            </a:r>
            <a:r>
              <a:rPr lang="pt-PT" sz="1800" b="1" dirty="0">
                <a:latin typeface="Barlow" panose="00000500000000000000" pitchFamily="2" charset="0"/>
              </a:rPr>
              <a:t>mesma</a:t>
            </a:r>
            <a:r>
              <a:rPr lang="pt-PT" sz="1800" dirty="0">
                <a:latin typeface="Barlow" panose="00000500000000000000" pitchFamily="2" charset="0"/>
              </a:rPr>
              <a:t> </a:t>
            </a:r>
            <a:r>
              <a:rPr lang="pt-PT" sz="1800" b="1" dirty="0">
                <a:latin typeface="Barlow" panose="00000500000000000000" pitchFamily="2" charset="0"/>
              </a:rPr>
              <a:t>origem</a:t>
            </a:r>
            <a:r>
              <a:rPr lang="pt-PT" sz="1800" dirty="0">
                <a:latin typeface="Barlow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dirty="0">
                <a:latin typeface="Barlow" panose="00000500000000000000" pitchFamily="2" charset="0"/>
              </a:rPr>
              <a:t>Alternativa</a:t>
            </a:r>
            <a:r>
              <a:rPr lang="pt-PT" sz="1800" dirty="0">
                <a:latin typeface="Barlow" panose="00000500000000000000" pitchFamily="2" charset="0"/>
              </a:rPr>
              <a:t> no caso de estrutura muito complexa - utilizar como ponto de partida para segmentação.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latin typeface="Barlow" panose="00000500000000000000" pitchFamily="2" charset="0"/>
              </a:rPr>
              <a:t>Sinalização manual de </a:t>
            </a:r>
            <a:r>
              <a:rPr lang="pt-PT" sz="1800" b="1" dirty="0" err="1">
                <a:latin typeface="Barlow" panose="00000500000000000000" pitchFamily="2" charset="0"/>
              </a:rPr>
              <a:t>metadados</a:t>
            </a:r>
            <a:r>
              <a:rPr lang="pt-PT" sz="1800" b="1" dirty="0">
                <a:latin typeface="Barlow" panose="00000500000000000000" pitchFamily="2" charset="0"/>
              </a:rPr>
              <a:t> não detetados </a:t>
            </a:r>
            <a:r>
              <a:rPr lang="pt-PT" sz="1800" dirty="0">
                <a:latin typeface="Barlow" panose="00000500000000000000" pitchFamily="2" charset="0"/>
              </a:rPr>
              <a:t>pelo algoritmo.</a:t>
            </a:r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C52DACA7-6FED-BC4F-FD17-32C5892096E5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91998"/>
      </p:ext>
    </p:extLst>
  </p:cSld>
  <p:clrMapOvr>
    <a:masterClrMapping/>
  </p:clrMapOvr>
</p:sld>
</file>

<file path=ppt/theme/theme1.xml><?xml version="1.0" encoding="utf-8"?>
<a:theme xmlns:a="http://schemas.openxmlformats.org/drawingml/2006/main" name="Newspaper Clipping Style for History Class XL by Slidesgo">
  <a:themeElements>
    <a:clrScheme name="Simple Light">
      <a:dk1>
        <a:srgbClr val="27221C"/>
      </a:dk1>
      <a:lt1>
        <a:srgbClr val="FFFFFF"/>
      </a:lt1>
      <a:dk2>
        <a:srgbClr val="EBDBB9"/>
      </a:dk2>
      <a:lt2>
        <a:srgbClr val="544534"/>
      </a:lt2>
      <a:accent1>
        <a:srgbClr val="7960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6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219FFD7-20D5-44B6-9580-69B26B562B8B}">
  <we:reference id="wa200005566" version="3.0.0.1" store="pt-PT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4820202-A0AC-4E71-8C78-1606D9D1DFB2}">
  <we:reference id="wa200001625" version="1.0.0.7" store="pt-PT" storeType="OMEX"/>
  <we:alternateReferences>
    <we:reference id="wa200001625" version="1.0.0.7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Newspaper Clipping Style for History Class XL by Slidesgo</Template>
  <TotalTime>613</TotalTime>
  <Words>3504</Words>
  <Application>Microsoft Office PowerPoint</Application>
  <PresentationFormat>Ecrã Panorâmico</PresentationFormat>
  <Paragraphs>772</Paragraphs>
  <Slides>38</Slides>
  <Notes>36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38</vt:i4>
      </vt:variant>
    </vt:vector>
  </HeadingPairs>
  <TitlesOfParts>
    <vt:vector size="48" baseType="lpstr">
      <vt:lpstr>Arial</vt:lpstr>
      <vt:lpstr>Barlow</vt:lpstr>
      <vt:lpstr>Calibri</vt:lpstr>
      <vt:lpstr>DM Serif Text</vt:lpstr>
      <vt:lpstr>Franklin Gothic Medium Cond</vt:lpstr>
      <vt:lpstr>Proxima Nova</vt:lpstr>
      <vt:lpstr>Proxima Nova Semibold</vt:lpstr>
      <vt:lpstr>Newspaper Clipping Style for History Class XL by Slidesgo</vt:lpstr>
      <vt:lpstr>Slidesgo Final Pages</vt:lpstr>
      <vt:lpstr>1_Slidesgo Final Pages</vt:lpstr>
      <vt:lpstr>OCR para documentos estruturados antigos</vt:lpstr>
      <vt:lpstr>Índice</vt:lpstr>
      <vt:lpstr>1. Introdução</vt:lpstr>
      <vt:lpstr>Apresentação do PowerPoint</vt:lpstr>
      <vt:lpstr>Apresentação do PowerPoint</vt:lpstr>
      <vt:lpstr>Apresentação do PowerPoint</vt:lpstr>
      <vt:lpstr>Apresentação do PowerPoint</vt:lpstr>
      <vt:lpstr>2. Casos de Estudo</vt:lpstr>
      <vt:lpstr>Apresentação do PowerPoint</vt:lpstr>
      <vt:lpstr>Apresentação do PowerPoint</vt:lpstr>
      <vt:lpstr>Apresentação do PowerPoint</vt:lpstr>
      <vt:lpstr>3. Tecnologias e Estado da Arte</vt:lpstr>
      <vt:lpstr>Apresentação do PowerPoint</vt:lpstr>
      <vt:lpstr>Apresentação do PowerPoint</vt:lpstr>
      <vt:lpstr>4. Plano de Trabalho</vt:lpstr>
      <vt:lpstr>Apresentação do PowerPoint</vt:lpstr>
      <vt:lpstr>5. Trabalho Realizado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6.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Structured Documents OCR</dc:title>
  <dc:creator>Gonçalo braz</dc:creator>
  <cp:lastModifiedBy>Gonçalo braz</cp:lastModifiedBy>
  <cp:revision>7</cp:revision>
  <dcterms:created xsi:type="dcterms:W3CDTF">2024-01-02T18:41:11Z</dcterms:created>
  <dcterms:modified xsi:type="dcterms:W3CDTF">2024-01-17T10:09:57Z</dcterms:modified>
</cp:coreProperties>
</file>